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92C302-DA14-4317-8EA4-53A75846D31A}"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3EC24-190A-43C3-9915-07FB2FC7F8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2C302-DA14-4317-8EA4-53A75846D31A}"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3EC24-190A-43C3-9915-07FB2FC7F8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2C302-DA14-4317-8EA4-53A75846D31A}"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3EC24-190A-43C3-9915-07FB2FC7F8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2C302-DA14-4317-8EA4-53A75846D31A}"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3EC24-190A-43C3-9915-07FB2FC7F8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2C302-DA14-4317-8EA4-53A75846D31A}"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3EC24-190A-43C3-9915-07FB2FC7F8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92C302-DA14-4317-8EA4-53A75846D31A}" type="datetimeFigureOut">
              <a:rPr lang="en-US" smtClean="0"/>
              <a:pPr/>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3EC24-190A-43C3-9915-07FB2FC7F8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92C302-DA14-4317-8EA4-53A75846D31A}" type="datetimeFigureOut">
              <a:rPr lang="en-US" smtClean="0"/>
              <a:pPr/>
              <a:t>10/27/2021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E3EC24-190A-43C3-9915-07FB2FC7F8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92C302-DA14-4317-8EA4-53A75846D31A}" type="datetimeFigureOut">
              <a:rPr lang="en-US" smtClean="0"/>
              <a:pPr/>
              <a:t>10/27/2021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E3EC24-190A-43C3-9915-07FB2FC7F8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2C302-DA14-4317-8EA4-53A75846D31A}" type="datetimeFigureOut">
              <a:rPr lang="en-US" smtClean="0"/>
              <a:pPr/>
              <a:t>10/27/2021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E3EC24-190A-43C3-9915-07FB2FC7F8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2C302-DA14-4317-8EA4-53A75846D31A}" type="datetimeFigureOut">
              <a:rPr lang="en-US" smtClean="0"/>
              <a:pPr/>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3EC24-190A-43C3-9915-07FB2FC7F8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2C302-DA14-4317-8EA4-53A75846D31A}" type="datetimeFigureOut">
              <a:rPr lang="en-US" smtClean="0"/>
              <a:pPr/>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3EC24-190A-43C3-9915-07FB2FC7F8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2C302-DA14-4317-8EA4-53A75846D31A}" type="datetimeFigureOut">
              <a:rPr lang="en-US" smtClean="0"/>
              <a:pPr/>
              <a:t>10/27/2021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3EC24-190A-43C3-9915-07FB2FC7F8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edia.geeksforgeeks.org/wp-content/uploads/table6.pn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uru99.com/joins-sql-left-right.html"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UNIT-2.4</a:t>
            </a:r>
            <a:endParaRPr lang="en-US" dirty="0"/>
          </a:p>
        </p:txBody>
      </p:sp>
      <p:sp>
        <p:nvSpPr>
          <p:cNvPr id="3" name="Subtitle 2"/>
          <p:cNvSpPr>
            <a:spLocks noGrp="1"/>
          </p:cNvSpPr>
          <p:nvPr>
            <p:ph type="subTitle" idx="1"/>
          </p:nvPr>
        </p:nvSpPr>
        <p:spPr/>
        <p:txBody>
          <a:bodyPr>
            <a:normAutofit/>
          </a:bodyPr>
          <a:lstStyle/>
          <a:p>
            <a:r>
              <a:rPr lang="en-US" sz="4800" b="1" dirty="0" smtClean="0">
                <a:solidFill>
                  <a:schemeClr val="tx1"/>
                </a:solidFill>
              </a:rPr>
              <a:t>JOINS</a:t>
            </a:r>
            <a:endParaRPr lang="en-US" sz="4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1477328"/>
          </a:xfrm>
          <a:prstGeom prst="rect">
            <a:avLst/>
          </a:prstGeom>
        </p:spPr>
        <p:txBody>
          <a:bodyPr wrap="square">
            <a:spAutoFit/>
          </a:bodyPr>
          <a:lstStyle/>
          <a:p>
            <a:r>
              <a:rPr lang="en-US" b="1" dirty="0" smtClean="0"/>
              <a:t>RIGHT JOIN</a:t>
            </a:r>
            <a:r>
              <a:rPr lang="en-US" dirty="0" smtClean="0"/>
              <a:t>: RIGHT JOIN is similar to LEFT JOIN. This join returns all the rows of the table on the right side of the join and matching rows for the table on the left side of join. The rows for which there is no matching row on left side, the result-set will contain </a:t>
            </a:r>
            <a:r>
              <a:rPr lang="en-US" i="1" dirty="0" smtClean="0"/>
              <a:t>null</a:t>
            </a:r>
            <a:r>
              <a:rPr lang="en-US" dirty="0" smtClean="0"/>
              <a:t>. RIGHT JOIN is also known as RIGHT OUTER JOIN.</a:t>
            </a:r>
          </a:p>
          <a:p>
            <a:r>
              <a:rPr lang="en-US" b="1" dirty="0" smtClean="0"/>
              <a:t>Syntax:</a:t>
            </a:r>
            <a:endParaRPr lang="en-US" dirty="0"/>
          </a:p>
        </p:txBody>
      </p:sp>
      <p:sp>
        <p:nvSpPr>
          <p:cNvPr id="1025" name="Rectangle 1"/>
          <p:cNvSpPr>
            <a:spLocks noChangeArrowheads="1"/>
          </p:cNvSpPr>
          <p:nvPr/>
        </p:nvSpPr>
        <p:spPr bwMode="auto">
          <a:xfrm>
            <a:off x="152400" y="1829958"/>
            <a:ext cx="8458200" cy="1295206"/>
          </a:xfrm>
          <a:prstGeom prst="rect">
            <a:avLst/>
          </a:prstGeom>
          <a:noFill/>
          <a:ln w="9525">
            <a:noFill/>
            <a:miter lim="800000"/>
            <a:headEnd/>
            <a:tailEnd/>
          </a:ln>
          <a:effectLst/>
        </p:spPr>
        <p:txBody>
          <a:bodyPr vert="horz" wrap="square" lIns="0" tIns="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SELECT table1.column1,table1.column2,table2.column1,.... FROM table1 RIGHT JOIN table2 ON table1.matching_column = table2.matching_column; </a:t>
            </a:r>
            <a:endParaRPr kumimoji="0" lang="en-US" sz="1600" b="0" i="0" u="none" strike="noStrike" cap="none" normalizeH="0" baseline="0" dirty="0" smtClean="0">
              <a:ln>
                <a:noFill/>
              </a:ln>
              <a:solidFill>
                <a:srgbClr val="273239"/>
              </a:solidFill>
              <a:effectLst/>
              <a:latin typeface="Consolas"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table1</a:t>
            </a:r>
            <a:r>
              <a:rPr kumimoji="0" lang="en-US" sz="1600" b="0" i="0" u="none" strike="noStrike" cap="none" normalizeH="0" baseline="0" dirty="0" smtClean="0">
                <a:ln>
                  <a:noFill/>
                </a:ln>
                <a:solidFill>
                  <a:srgbClr val="273239"/>
                </a:solidFill>
                <a:effectLst/>
                <a:latin typeface="Consolas" pitchFamily="49" charset="0"/>
                <a:cs typeface="Arial" pitchFamily="34" charset="0"/>
              </a:rPr>
              <a:t>: </a:t>
            </a:r>
            <a:r>
              <a:rPr kumimoji="0" lang="en-US" sz="1600" b="0" i="0" u="none" strike="noStrike" cap="none" normalizeH="0" baseline="0" dirty="0" smtClean="0">
                <a:ln>
                  <a:noFill/>
                </a:ln>
                <a:solidFill>
                  <a:srgbClr val="273239"/>
                </a:solidFill>
                <a:effectLst/>
                <a:latin typeface="Consolas" pitchFamily="49" charset="0"/>
                <a:cs typeface="Arial" pitchFamily="34" charset="0"/>
              </a:rPr>
              <a:t>First </a:t>
            </a:r>
            <a:r>
              <a:rPr kumimoji="0" lang="en-US" sz="1600" b="0" i="0" u="none" strike="noStrike" cap="none" normalizeH="0" baseline="0" dirty="0" smtClean="0">
                <a:ln>
                  <a:noFill/>
                </a:ln>
                <a:solidFill>
                  <a:srgbClr val="273239"/>
                </a:solidFill>
                <a:effectLst/>
                <a:latin typeface="Consolas" pitchFamily="49" charset="0"/>
                <a:cs typeface="Arial" pitchFamily="34" charset="0"/>
              </a:rPr>
              <a:t>table. </a:t>
            </a:r>
            <a:endParaRPr kumimoji="0" lang="en-US" sz="1600" b="0" i="0" u="none" strike="noStrike" cap="none" normalizeH="0" baseline="0" dirty="0" smtClean="0">
              <a:ln>
                <a:noFill/>
              </a:ln>
              <a:solidFill>
                <a:srgbClr val="273239"/>
              </a:solidFill>
              <a:effectLst/>
              <a:latin typeface="Consolas"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table2</a:t>
            </a:r>
            <a:r>
              <a:rPr kumimoji="0" lang="en-US" sz="1600" b="0" i="0" u="none" strike="noStrike" cap="none" normalizeH="0" baseline="0" dirty="0" smtClean="0">
                <a:ln>
                  <a:noFill/>
                </a:ln>
                <a:solidFill>
                  <a:srgbClr val="273239"/>
                </a:solidFill>
                <a:effectLst/>
                <a:latin typeface="Consolas" pitchFamily="49" charset="0"/>
                <a:cs typeface="Arial" pitchFamily="34" charset="0"/>
              </a:rPr>
              <a:t>: Second table </a:t>
            </a:r>
            <a:r>
              <a:rPr kumimoji="0" lang="en-US" sz="1600" b="0" i="0" u="none" strike="noStrike" cap="none" normalizeH="0" baseline="0" dirty="0" err="1" smtClean="0">
                <a:ln>
                  <a:noFill/>
                </a:ln>
                <a:solidFill>
                  <a:srgbClr val="273239"/>
                </a:solidFill>
                <a:effectLst/>
                <a:latin typeface="Consolas" pitchFamily="49" charset="0"/>
                <a:cs typeface="Arial" pitchFamily="34" charset="0"/>
              </a:rPr>
              <a:t>matching_column</a:t>
            </a:r>
            <a:r>
              <a:rPr kumimoji="0" lang="en-US" sz="1600" b="0" i="0" u="none" strike="noStrike" cap="none" normalizeH="0" baseline="0" dirty="0" smtClean="0">
                <a:ln>
                  <a:noFill/>
                </a:ln>
                <a:solidFill>
                  <a:srgbClr val="273239"/>
                </a:solidFill>
                <a:effectLst/>
                <a:latin typeface="Consolas"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Column common to both the tables.</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descr="Lightbox"/>
          <p:cNvPicPr>
            <a:picLocks noChangeAspect="1" noChangeArrowheads="1"/>
          </p:cNvPicPr>
          <p:nvPr/>
        </p:nvPicPr>
        <p:blipFill>
          <a:blip r:embed="rId2" cstate="print"/>
          <a:srcRect/>
          <a:stretch>
            <a:fillRect/>
          </a:stretch>
        </p:blipFill>
        <p:spPr bwMode="auto">
          <a:xfrm>
            <a:off x="2133600" y="3505200"/>
            <a:ext cx="3714750" cy="28098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52400" y="351711"/>
            <a:ext cx="8382000" cy="556542"/>
          </a:xfrm>
          <a:prstGeom prst="rect">
            <a:avLst/>
          </a:prstGeom>
          <a:noFill/>
          <a:ln w="9525">
            <a:noFill/>
            <a:miter lim="800000"/>
            <a:headEnd/>
            <a:tailEnd/>
          </a:ln>
          <a:effectLst/>
        </p:spPr>
        <p:txBody>
          <a:bodyPr vert="horz" wrap="square" lIns="0" tIns="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effectLst/>
                <a:latin typeface="Bookman Old Style" pitchFamily="18" charset="0"/>
                <a:cs typeface="Arial" pitchFamily="34" charset="0"/>
              </a:rPr>
              <a:t>SELECT Student.NAME</a:t>
            </a:r>
            <a:r>
              <a:rPr kumimoji="0" lang="en-US" sz="1600" i="0" u="none" strike="noStrike" cap="none" normalizeH="0" baseline="0" dirty="0" smtClean="0">
                <a:ln>
                  <a:noFill/>
                </a:ln>
                <a:effectLst/>
                <a:latin typeface="Bookman Old Style" pitchFamily="18" charset="0"/>
                <a:cs typeface="Arial" pitchFamily="34" charset="0"/>
              </a:rPr>
              <a:t>, </a:t>
            </a:r>
            <a:r>
              <a:rPr kumimoji="0" lang="en-US" sz="1600" i="0" u="none" strike="noStrike" cap="none" normalizeH="0" baseline="0" dirty="0" err="1" smtClean="0">
                <a:ln>
                  <a:noFill/>
                </a:ln>
                <a:effectLst/>
                <a:latin typeface="Bookman Old Style" pitchFamily="18" charset="0"/>
                <a:cs typeface="Arial" pitchFamily="34" charset="0"/>
              </a:rPr>
              <a:t>StudentCourse.COURSE_ID</a:t>
            </a:r>
            <a:r>
              <a:rPr kumimoji="0" lang="en-US" sz="1600" i="0" u="none" strike="noStrike" cap="none" normalizeH="0" baseline="0" dirty="0" smtClean="0">
                <a:ln>
                  <a:noFill/>
                </a:ln>
                <a:effectLst/>
                <a:latin typeface="Bookman Old Style" pitchFamily="18" charset="0"/>
                <a:cs typeface="Arial" pitchFamily="34" charset="0"/>
              </a:rPr>
              <a:t> </a:t>
            </a:r>
            <a:r>
              <a:rPr kumimoji="0" lang="en-US" sz="1600" i="0" u="none" strike="noStrike" cap="none" normalizeH="0" baseline="0" dirty="0" smtClean="0">
                <a:ln>
                  <a:noFill/>
                </a:ln>
                <a:effectLst/>
                <a:latin typeface="Bookman Old Style" pitchFamily="18" charset="0"/>
                <a:cs typeface="Arial" pitchFamily="34" charset="0"/>
              </a:rPr>
              <a:t>FROM Student RIGHT JOIN </a:t>
            </a:r>
            <a:r>
              <a:rPr kumimoji="0" lang="en-US" sz="1600" i="0" u="none" strike="noStrike" cap="none" normalizeH="0" baseline="0" dirty="0" err="1" smtClean="0">
                <a:ln>
                  <a:noFill/>
                </a:ln>
                <a:effectLst/>
                <a:latin typeface="Bookman Old Style" pitchFamily="18" charset="0"/>
                <a:cs typeface="Arial" pitchFamily="34" charset="0"/>
              </a:rPr>
              <a:t>StudentCourse</a:t>
            </a:r>
            <a:r>
              <a:rPr kumimoji="0" lang="en-US" sz="1600" i="0" u="none" strike="noStrike" cap="none" normalizeH="0" baseline="0" dirty="0" smtClean="0">
                <a:ln>
                  <a:noFill/>
                </a:ln>
                <a:effectLst/>
                <a:latin typeface="Bookman Old Style" pitchFamily="18" charset="0"/>
                <a:cs typeface="Arial" pitchFamily="34" charset="0"/>
              </a:rPr>
              <a:t> </a:t>
            </a:r>
            <a:r>
              <a:rPr kumimoji="0" lang="en-US" sz="1600" i="0" u="none" strike="noStrike" cap="none" normalizeH="0" baseline="0" dirty="0" smtClean="0">
                <a:ln>
                  <a:noFill/>
                </a:ln>
                <a:effectLst/>
                <a:latin typeface="Bookman Old Style" pitchFamily="18" charset="0"/>
                <a:cs typeface="Arial" pitchFamily="34" charset="0"/>
              </a:rPr>
              <a:t>ON </a:t>
            </a:r>
            <a:r>
              <a:rPr kumimoji="0" lang="en-US" sz="1600" i="0" u="none" strike="noStrike" cap="none" normalizeH="0" baseline="0" dirty="0" err="1" smtClean="0">
                <a:ln>
                  <a:noFill/>
                </a:ln>
                <a:effectLst/>
                <a:latin typeface="Bookman Old Style" pitchFamily="18" charset="0"/>
                <a:cs typeface="Arial" pitchFamily="34" charset="0"/>
              </a:rPr>
              <a:t>StudentCourse.ROLL_NO</a:t>
            </a:r>
            <a:r>
              <a:rPr kumimoji="0" lang="en-US" sz="1600" i="0" u="none" strike="noStrike" cap="none" normalizeH="0" baseline="0" dirty="0" smtClean="0">
                <a:ln>
                  <a:noFill/>
                </a:ln>
                <a:effectLst/>
                <a:latin typeface="Bookman Old Style" pitchFamily="18" charset="0"/>
                <a:cs typeface="Arial" pitchFamily="34" charset="0"/>
              </a:rPr>
              <a:t> = </a:t>
            </a:r>
            <a:r>
              <a:rPr kumimoji="0" lang="en-US" sz="1600" i="0" u="none" strike="noStrike" cap="none" normalizeH="0" baseline="0" dirty="0" err="1" smtClean="0">
                <a:ln>
                  <a:noFill/>
                </a:ln>
                <a:effectLst/>
                <a:latin typeface="Bookman Old Style" pitchFamily="18" charset="0"/>
                <a:cs typeface="Arial" pitchFamily="34" charset="0"/>
              </a:rPr>
              <a:t>Student.ROLL_NO</a:t>
            </a:r>
            <a:r>
              <a:rPr kumimoji="0" lang="en-US" sz="1600" b="0" i="0" u="none" strike="noStrike" cap="none" normalizeH="0" baseline="0" dirty="0" smtClean="0">
                <a:ln>
                  <a:noFill/>
                </a:ln>
                <a:solidFill>
                  <a:srgbClr val="273239"/>
                </a:solidFill>
                <a:effectLst/>
                <a:latin typeface="Consolas" pitchFamily="49" charset="0"/>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555" name="Picture 3" descr="table6">
            <a:hlinkClick r:id="rId2"/>
          </p:cNvPr>
          <p:cNvPicPr>
            <a:picLocks noChangeAspect="1" noChangeArrowheads="1"/>
          </p:cNvPicPr>
          <p:nvPr/>
        </p:nvPicPr>
        <p:blipFill>
          <a:blip r:embed="rId3" cstate="print"/>
          <a:srcRect/>
          <a:stretch>
            <a:fillRect/>
          </a:stretch>
        </p:blipFill>
        <p:spPr bwMode="auto">
          <a:xfrm>
            <a:off x="1905000" y="1524000"/>
            <a:ext cx="3438525" cy="3009901"/>
          </a:xfrm>
          <a:prstGeom prst="rect">
            <a:avLst/>
          </a:prstGeom>
          <a:noFill/>
        </p:spPr>
      </p:pic>
      <p:sp>
        <p:nvSpPr>
          <p:cNvPr id="5" name="Rectangle 4"/>
          <p:cNvSpPr/>
          <p:nvPr/>
        </p:nvSpPr>
        <p:spPr>
          <a:xfrm>
            <a:off x="533400" y="990600"/>
            <a:ext cx="1018227" cy="369332"/>
          </a:xfrm>
          <a:prstGeom prst="rect">
            <a:avLst/>
          </a:prstGeom>
        </p:spPr>
        <p:txBody>
          <a:bodyPr wrap="none">
            <a:spAutoFit/>
          </a:bodyPr>
          <a:lstStyle/>
          <a:p>
            <a:r>
              <a:rPr lang="en-US" b="1" dirty="0" smtClean="0">
                <a:solidFill>
                  <a:srgbClr val="273239"/>
                </a:solidFill>
                <a:latin typeface="urw-din"/>
                <a:cs typeface="Arial" pitchFamily="34" charset="0"/>
              </a:rPr>
              <a:t>Output:</a:t>
            </a:r>
            <a:endParaRPr lang="en-US" dirty="0"/>
          </a:p>
        </p:txBody>
      </p:sp>
      <p:sp>
        <p:nvSpPr>
          <p:cNvPr id="6" name="Rectangle 5"/>
          <p:cNvSpPr/>
          <p:nvPr/>
        </p:nvSpPr>
        <p:spPr>
          <a:xfrm>
            <a:off x="762000" y="4648200"/>
            <a:ext cx="7543800" cy="1200329"/>
          </a:xfrm>
          <a:prstGeom prst="rect">
            <a:avLst/>
          </a:prstGeom>
        </p:spPr>
        <p:txBody>
          <a:bodyPr wrap="square">
            <a:spAutoFit/>
          </a:bodyPr>
          <a:lstStyle/>
          <a:p>
            <a:r>
              <a:rPr lang="en-US" b="1" dirty="0" smtClean="0"/>
              <a:t>FULL JOIN:</a:t>
            </a:r>
            <a:r>
              <a:rPr lang="en-US" dirty="0" smtClean="0"/>
              <a:t> FULL JOIN creates the result-set by combining result of both LEFT JOIN and RIGHT JOIN. The result-set will contain all the rows from both the tables. The rows for which there is no matching, the result-set will contain </a:t>
            </a:r>
            <a:r>
              <a:rPr lang="en-US" i="1" dirty="0" smtClean="0"/>
              <a:t>NULL</a:t>
            </a:r>
            <a:r>
              <a:rPr lang="en-US" dirty="0" smtClean="0"/>
              <a:t> values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04800" y="624246"/>
            <a:ext cx="8153400" cy="556542"/>
          </a:xfrm>
          <a:prstGeom prst="rect">
            <a:avLst/>
          </a:prstGeom>
          <a:noFill/>
          <a:ln w="9525">
            <a:noFill/>
            <a:miter lim="800000"/>
            <a:headEnd/>
            <a:tailEnd/>
          </a:ln>
          <a:effectLst/>
        </p:spPr>
        <p:txBody>
          <a:bodyPr vert="horz" wrap="square" lIns="0" tIns="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SELECT table1.column1,table1.column2,table2.column1,.... FROM table1 FULL JOIN table2 ON table1.matching_column = table2.matching_column;</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81000" y="152400"/>
            <a:ext cx="880241" cy="369332"/>
          </a:xfrm>
          <a:prstGeom prst="rect">
            <a:avLst/>
          </a:prstGeom>
        </p:spPr>
        <p:txBody>
          <a:bodyPr wrap="none">
            <a:spAutoFit/>
          </a:bodyPr>
          <a:lstStyle/>
          <a:p>
            <a:r>
              <a:rPr lang="en-US" b="1" dirty="0" smtClean="0"/>
              <a:t>Syntax:</a:t>
            </a:r>
            <a:endParaRPr lang="en-US" dirty="0"/>
          </a:p>
        </p:txBody>
      </p:sp>
      <p:sp>
        <p:nvSpPr>
          <p:cNvPr id="24578" name="Rectangle 2"/>
          <p:cNvSpPr>
            <a:spLocks noChangeArrowheads="1"/>
          </p:cNvSpPr>
          <p:nvPr/>
        </p:nvSpPr>
        <p:spPr bwMode="auto">
          <a:xfrm>
            <a:off x="304800" y="1143000"/>
            <a:ext cx="4419600" cy="802764"/>
          </a:xfrm>
          <a:prstGeom prst="rect">
            <a:avLst/>
          </a:prstGeom>
          <a:noFill/>
          <a:ln w="9525">
            <a:noFill/>
            <a:miter lim="800000"/>
            <a:headEnd/>
            <a:tailEnd/>
          </a:ln>
          <a:effectLst/>
        </p:spPr>
        <p:txBody>
          <a:bodyPr vert="horz" wrap="square" lIns="0" tIns="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table1: First table.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table2</a:t>
            </a:r>
            <a:r>
              <a:rPr kumimoji="0" lang="en-US" sz="1600" b="0" i="0" u="none" strike="noStrike" cap="none" normalizeH="0" baseline="0" dirty="0" smtClean="0">
                <a:ln>
                  <a:noFill/>
                </a:ln>
                <a:solidFill>
                  <a:srgbClr val="273239"/>
                </a:solidFill>
                <a:effectLst/>
                <a:latin typeface="Consolas" pitchFamily="49" charset="0"/>
                <a:cs typeface="Arial" pitchFamily="34" charset="0"/>
              </a:rPr>
              <a:t>: Second table </a:t>
            </a:r>
            <a:r>
              <a:rPr kumimoji="0" lang="en-US" sz="1600" b="0" i="0" u="none" strike="noStrike" cap="none" normalizeH="0" baseline="0" dirty="0" err="1" smtClean="0">
                <a:ln>
                  <a:noFill/>
                </a:ln>
                <a:solidFill>
                  <a:srgbClr val="273239"/>
                </a:solidFill>
                <a:effectLst/>
                <a:latin typeface="Consolas" pitchFamily="49" charset="0"/>
                <a:cs typeface="Arial" pitchFamily="34" charset="0"/>
              </a:rPr>
              <a:t>matching_column</a:t>
            </a:r>
            <a:r>
              <a:rPr kumimoji="0" lang="en-US" sz="1600" b="0" i="0" u="none" strike="noStrike" cap="none" normalizeH="0" baseline="0" dirty="0" smtClean="0">
                <a:ln>
                  <a:noFill/>
                </a:ln>
                <a:solidFill>
                  <a:srgbClr val="273239"/>
                </a:solidFill>
                <a:effectLst/>
                <a:latin typeface="Consolas" pitchFamily="49"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Column common to both the tables.</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4580" name="Picture 4" descr="Lightbox"/>
          <p:cNvPicPr>
            <a:picLocks noChangeAspect="1" noChangeArrowheads="1"/>
          </p:cNvPicPr>
          <p:nvPr/>
        </p:nvPicPr>
        <p:blipFill>
          <a:blip r:embed="rId2" cstate="print"/>
          <a:srcRect/>
          <a:stretch>
            <a:fillRect/>
          </a:stretch>
        </p:blipFill>
        <p:spPr bwMode="auto">
          <a:xfrm>
            <a:off x="5410200" y="1066800"/>
            <a:ext cx="2895600" cy="1897714"/>
          </a:xfrm>
          <a:prstGeom prst="rect">
            <a:avLst/>
          </a:prstGeom>
          <a:noFill/>
        </p:spPr>
      </p:pic>
      <p:sp>
        <p:nvSpPr>
          <p:cNvPr id="24581" name="Rectangle 5"/>
          <p:cNvSpPr>
            <a:spLocks noChangeArrowheads="1"/>
          </p:cNvSpPr>
          <p:nvPr/>
        </p:nvSpPr>
        <p:spPr bwMode="auto">
          <a:xfrm>
            <a:off x="304800" y="3018711"/>
            <a:ext cx="8077200" cy="556542"/>
          </a:xfrm>
          <a:prstGeom prst="rect">
            <a:avLst/>
          </a:prstGeom>
          <a:noFill/>
          <a:ln w="9525">
            <a:noFill/>
            <a:miter lim="800000"/>
            <a:headEnd/>
            <a:tailEnd/>
          </a:ln>
          <a:effectLst/>
        </p:spPr>
        <p:txBody>
          <a:bodyPr vert="horz" wrap="square" lIns="0" tIns="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SELECT </a:t>
            </a:r>
            <a:r>
              <a:rPr kumimoji="0" lang="en-US" sz="1600" b="0" i="0" u="none" strike="noStrike" cap="none" normalizeH="0" baseline="0" dirty="0" err="1" smtClean="0">
                <a:ln>
                  <a:noFill/>
                </a:ln>
                <a:solidFill>
                  <a:srgbClr val="273239"/>
                </a:solidFill>
                <a:effectLst/>
                <a:latin typeface="Consolas" pitchFamily="49" charset="0"/>
                <a:cs typeface="Arial" pitchFamily="34" charset="0"/>
              </a:rPr>
              <a:t>Student.NAME,StudentCourse.COURSE_ID</a:t>
            </a:r>
            <a:r>
              <a:rPr kumimoji="0" lang="en-US" sz="1600" b="0" i="0" u="none" strike="noStrike" cap="none" normalizeH="0" baseline="0" dirty="0" smtClean="0">
                <a:ln>
                  <a:noFill/>
                </a:ln>
                <a:solidFill>
                  <a:srgbClr val="273239"/>
                </a:solidFill>
                <a:effectLst/>
                <a:latin typeface="Consolas" pitchFamily="49" charset="0"/>
                <a:cs typeface="Arial" pitchFamily="34" charset="0"/>
              </a:rPr>
              <a:t> FROM Student FULL JOIN </a:t>
            </a:r>
            <a:r>
              <a:rPr kumimoji="0" lang="en-US" sz="1600" b="0" i="0" u="none" strike="noStrike" cap="none" normalizeH="0" baseline="0" dirty="0" err="1" smtClean="0">
                <a:ln>
                  <a:noFill/>
                </a:ln>
                <a:solidFill>
                  <a:srgbClr val="273239"/>
                </a:solidFill>
                <a:effectLst/>
                <a:latin typeface="Consolas" pitchFamily="49" charset="0"/>
                <a:cs typeface="Arial" pitchFamily="34" charset="0"/>
              </a:rPr>
              <a:t>StudentCourse</a:t>
            </a:r>
            <a:r>
              <a:rPr kumimoji="0" lang="en-US" sz="1600" b="0" i="0" u="none" strike="noStrike" cap="none" normalizeH="0" baseline="0" dirty="0" smtClean="0">
                <a:ln>
                  <a:noFill/>
                </a:ln>
                <a:solidFill>
                  <a:srgbClr val="273239"/>
                </a:solidFill>
                <a:effectLst/>
                <a:latin typeface="Consolas" pitchFamily="49" charset="0"/>
                <a:cs typeface="Arial" pitchFamily="34" charset="0"/>
              </a:rPr>
              <a:t> ON </a:t>
            </a:r>
            <a:r>
              <a:rPr kumimoji="0" lang="en-US" sz="1600" b="0" i="0" u="none" strike="noStrike" cap="none" normalizeH="0" baseline="0" dirty="0" err="1" smtClean="0">
                <a:ln>
                  <a:noFill/>
                </a:ln>
                <a:solidFill>
                  <a:srgbClr val="273239"/>
                </a:solidFill>
                <a:effectLst/>
                <a:latin typeface="Consolas" pitchFamily="49" charset="0"/>
                <a:cs typeface="Arial" pitchFamily="34" charset="0"/>
              </a:rPr>
              <a:t>StudentCourse.ROLL_NO</a:t>
            </a:r>
            <a:r>
              <a:rPr kumimoji="0" lang="en-US" sz="1600" b="0" i="0" u="none" strike="noStrike" cap="none" normalizeH="0" baseline="0" dirty="0" smtClean="0">
                <a:ln>
                  <a:noFill/>
                </a:ln>
                <a:solidFill>
                  <a:srgbClr val="273239"/>
                </a:solidFill>
                <a:effectLst/>
                <a:latin typeface="Consolas" pitchFamily="49" charset="0"/>
                <a:cs typeface="Arial" pitchFamily="34" charset="0"/>
              </a:rPr>
              <a:t> = </a:t>
            </a:r>
            <a:r>
              <a:rPr kumimoji="0" lang="en-US" sz="1600" b="0" i="0" u="none" strike="noStrike" cap="none" normalizeH="0" baseline="0" dirty="0" err="1" smtClean="0">
                <a:ln>
                  <a:noFill/>
                </a:ln>
                <a:solidFill>
                  <a:srgbClr val="273239"/>
                </a:solidFill>
                <a:effectLst/>
                <a:latin typeface="Consolas" pitchFamily="49" charset="0"/>
                <a:cs typeface="Arial" pitchFamily="34" charset="0"/>
              </a:rPr>
              <a:t>Student.ROLL_NO</a:t>
            </a:r>
            <a:r>
              <a:rPr kumimoji="0" lang="en-US" sz="1600" b="0" i="0" u="none" strike="noStrike" cap="none" normalizeH="0" baseline="0" dirty="0" smtClean="0">
                <a:ln>
                  <a:noFill/>
                </a:ln>
                <a:solidFill>
                  <a:srgbClr val="273239"/>
                </a:solidFill>
                <a:effectLst/>
                <a:latin typeface="Consolas" pitchFamily="49" charset="0"/>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4583" name="Picture 7" descr="Lightbox"/>
          <p:cNvPicPr>
            <a:picLocks noChangeAspect="1" noChangeArrowheads="1"/>
          </p:cNvPicPr>
          <p:nvPr/>
        </p:nvPicPr>
        <p:blipFill>
          <a:blip r:embed="rId3" cstate="print"/>
          <a:srcRect/>
          <a:stretch>
            <a:fillRect/>
          </a:stretch>
        </p:blipFill>
        <p:spPr bwMode="auto">
          <a:xfrm>
            <a:off x="2819400" y="3657600"/>
            <a:ext cx="2514600" cy="287581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2711383" cy="369332"/>
          </a:xfrm>
          <a:prstGeom prst="rect">
            <a:avLst/>
          </a:prstGeom>
        </p:spPr>
        <p:txBody>
          <a:bodyPr wrap="none">
            <a:spAutoFit/>
          </a:bodyPr>
          <a:lstStyle/>
          <a:p>
            <a:pPr fontAlgn="base"/>
            <a:r>
              <a:rPr lang="en-US" b="1" dirty="0" smtClean="0"/>
              <a:t>(Cartesian Join &amp; Self Join)</a:t>
            </a:r>
            <a:endParaRPr lang="en-US" b="1" dirty="0"/>
          </a:p>
        </p:txBody>
      </p:sp>
      <p:sp>
        <p:nvSpPr>
          <p:cNvPr id="3" name="Rectangle 2"/>
          <p:cNvSpPr/>
          <p:nvPr/>
        </p:nvSpPr>
        <p:spPr>
          <a:xfrm>
            <a:off x="381000" y="762000"/>
            <a:ext cx="3102709" cy="369332"/>
          </a:xfrm>
          <a:prstGeom prst="rect">
            <a:avLst/>
          </a:prstGeom>
        </p:spPr>
        <p:txBody>
          <a:bodyPr wrap="none">
            <a:spAutoFit/>
          </a:bodyPr>
          <a:lstStyle/>
          <a:p>
            <a:r>
              <a:rPr lang="en-US" dirty="0" smtClean="0"/>
              <a:t>Consider the two tables below:</a:t>
            </a:r>
            <a:endParaRPr lang="en-US" dirty="0"/>
          </a:p>
        </p:txBody>
      </p:sp>
      <p:pic>
        <p:nvPicPr>
          <p:cNvPr id="25602" name="Picture 2" descr="Lightbox"/>
          <p:cNvPicPr>
            <a:picLocks noChangeAspect="1" noChangeArrowheads="1"/>
          </p:cNvPicPr>
          <p:nvPr/>
        </p:nvPicPr>
        <p:blipFill>
          <a:blip r:embed="rId2" cstate="print"/>
          <a:srcRect/>
          <a:stretch>
            <a:fillRect/>
          </a:stretch>
        </p:blipFill>
        <p:spPr bwMode="auto">
          <a:xfrm>
            <a:off x="228600" y="1295400"/>
            <a:ext cx="7562850" cy="2667000"/>
          </a:xfrm>
          <a:prstGeom prst="rect">
            <a:avLst/>
          </a:prstGeom>
          <a:noFill/>
        </p:spPr>
      </p:pic>
      <p:pic>
        <p:nvPicPr>
          <p:cNvPr id="25604" name="Picture 4" descr="Lightbox"/>
          <p:cNvPicPr>
            <a:picLocks noChangeAspect="1" noChangeArrowheads="1"/>
          </p:cNvPicPr>
          <p:nvPr/>
        </p:nvPicPr>
        <p:blipFill>
          <a:blip r:embed="rId3" cstate="print"/>
          <a:srcRect/>
          <a:stretch>
            <a:fillRect/>
          </a:stretch>
        </p:blipFill>
        <p:spPr bwMode="auto">
          <a:xfrm>
            <a:off x="1828800" y="4648200"/>
            <a:ext cx="3438525" cy="1685926"/>
          </a:xfrm>
          <a:prstGeom prst="rect">
            <a:avLst/>
          </a:prstGeom>
          <a:noFill/>
        </p:spPr>
      </p:pic>
      <p:sp>
        <p:nvSpPr>
          <p:cNvPr id="6" name="Rectangle 5"/>
          <p:cNvSpPr/>
          <p:nvPr/>
        </p:nvSpPr>
        <p:spPr>
          <a:xfrm>
            <a:off x="2667000" y="4267200"/>
            <a:ext cx="1591974" cy="369332"/>
          </a:xfrm>
          <a:prstGeom prst="rect">
            <a:avLst/>
          </a:prstGeom>
        </p:spPr>
        <p:txBody>
          <a:bodyPr wrap="none">
            <a:spAutoFit/>
          </a:bodyPr>
          <a:lstStyle/>
          <a:p>
            <a:r>
              <a:rPr lang="en-US" b="1" dirty="0" err="1" smtClean="0"/>
              <a:t>StudentCourse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229600" cy="2585323"/>
          </a:xfrm>
          <a:prstGeom prst="rect">
            <a:avLst/>
          </a:prstGeom>
        </p:spPr>
        <p:txBody>
          <a:bodyPr wrap="square">
            <a:spAutoFit/>
          </a:bodyPr>
          <a:lstStyle/>
          <a:p>
            <a:pPr fontAlgn="base"/>
            <a:r>
              <a:rPr lang="en-US" b="1" dirty="0" smtClean="0"/>
              <a:t>CARTESIAN JOIN</a:t>
            </a:r>
            <a:r>
              <a:rPr lang="en-US" dirty="0" smtClean="0"/>
              <a:t>: The CARTESIAN JOIN is also known as CROSS JOIN. In a CARTESIAN JOIN there is a join for each row of one table to every row of another table. This usually happens when the matching column or WHERE condition is not specified. In the absence of a WHERE condition the CARTESIAN JOIN will behave like a CARTESIAN PRODUCT . i.e., the number of rows in the result-set is the product of the number of rows of the two tables.</a:t>
            </a:r>
          </a:p>
          <a:p>
            <a:pPr fontAlgn="base"/>
            <a:r>
              <a:rPr lang="en-US" dirty="0" smtClean="0"/>
              <a:t>In the presence of WHERE condition this JOIN will function like a INNER JOIN.</a:t>
            </a:r>
          </a:p>
          <a:p>
            <a:pPr fontAlgn="base"/>
            <a:r>
              <a:rPr lang="en-US" dirty="0" smtClean="0"/>
              <a:t>Generally speaking, Cross join is similar to an inner join where the join-condition will always evaluate to True</a:t>
            </a:r>
            <a:endParaRPr lang="en-US" dirty="0"/>
          </a:p>
        </p:txBody>
      </p:sp>
      <p:sp>
        <p:nvSpPr>
          <p:cNvPr id="27649" name="Rectangle 1"/>
          <p:cNvSpPr>
            <a:spLocks noChangeArrowheads="1"/>
          </p:cNvSpPr>
          <p:nvPr/>
        </p:nvSpPr>
        <p:spPr bwMode="auto">
          <a:xfrm>
            <a:off x="838200" y="2556303"/>
            <a:ext cx="3657600" cy="1449094"/>
          </a:xfrm>
          <a:prstGeom prst="rect">
            <a:avLst/>
          </a:prstGeom>
          <a:noFill/>
          <a:ln w="9525">
            <a:noFill/>
            <a:miter lim="800000"/>
            <a:headEnd/>
            <a:tailEnd/>
          </a:ln>
          <a:effectLst/>
        </p:spPr>
        <p:txBody>
          <a:bodyPr vert="horz" wrap="square" lIns="0" tIns="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273239"/>
              </a:solidFill>
              <a:effectLst/>
              <a:latin typeface="Consolas"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73239"/>
                </a:solidFill>
                <a:effectLst/>
                <a:latin typeface="Consolas" pitchFamily="49" charset="0"/>
                <a:cs typeface="Arial" pitchFamily="34" charset="0"/>
              </a:rPr>
              <a:t>SELECT table1.column1 , table1.column2, table2.column1... FROM table1 CROSS JOIN table2;</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685800" y="4207132"/>
            <a:ext cx="4038600" cy="55399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273239"/>
                </a:solidFill>
                <a:effectLst/>
                <a:latin typeface="Consolas" pitchFamily="49" charset="0"/>
                <a:cs typeface="Arial" pitchFamily="34" charset="0"/>
              </a:rPr>
              <a:t>table1</a:t>
            </a:r>
            <a:r>
              <a:rPr kumimoji="0" lang="en-US" b="0" i="0" u="none" strike="noStrike" cap="none" normalizeH="0" baseline="0" dirty="0" smtClean="0">
                <a:ln>
                  <a:noFill/>
                </a:ln>
                <a:solidFill>
                  <a:srgbClr val="273239"/>
                </a:solidFill>
                <a:effectLst/>
                <a:latin typeface="Consolas" pitchFamily="49" charset="0"/>
                <a:cs typeface="Arial" pitchFamily="34" charset="0"/>
              </a:rPr>
              <a:t>: First table.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273239"/>
                </a:solidFill>
                <a:effectLst/>
                <a:latin typeface="Consolas" pitchFamily="49" charset="0"/>
                <a:cs typeface="Arial" pitchFamily="34" charset="0"/>
              </a:rPr>
              <a:t>table2</a:t>
            </a:r>
            <a:r>
              <a:rPr kumimoji="0" lang="en-US" b="0" i="0" u="none" strike="noStrike" cap="none" normalizeH="0" baseline="0" dirty="0" smtClean="0">
                <a:ln>
                  <a:noFill/>
                </a:ln>
                <a:solidFill>
                  <a:srgbClr val="273239"/>
                </a:solidFill>
                <a:effectLst/>
                <a:latin typeface="Consolas" pitchFamily="49" charset="0"/>
                <a:cs typeface="Arial" pitchFamily="34" charset="0"/>
              </a:rPr>
              <a:t>: Second table</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57200" y="4876800"/>
            <a:ext cx="6934200" cy="1200329"/>
          </a:xfrm>
          <a:prstGeom prst="rect">
            <a:avLst/>
          </a:prstGeom>
        </p:spPr>
        <p:txBody>
          <a:bodyPr wrap="square">
            <a:spAutoFit/>
          </a:bodyPr>
          <a:lstStyle/>
          <a:p>
            <a:r>
              <a:rPr lang="en-US" dirty="0" smtClean="0"/>
              <a:t>In the below query we will select NAME and Age from Student table and COURSE_ID from </a:t>
            </a:r>
            <a:r>
              <a:rPr lang="en-US" dirty="0" err="1" smtClean="0"/>
              <a:t>StudentCourse</a:t>
            </a:r>
            <a:r>
              <a:rPr lang="en-US" dirty="0" smtClean="0"/>
              <a:t> table. In the output you can see that each row of the table Student is joined with every row of the table </a:t>
            </a:r>
            <a:r>
              <a:rPr lang="en-US" dirty="0" err="1" smtClean="0"/>
              <a:t>StudentCourse</a:t>
            </a:r>
            <a:r>
              <a:rPr lang="en-US" dirty="0" smtClean="0"/>
              <a:t>. The total rows in the result-set = 4 * 4 = 16.</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381000"/>
            <a:ext cx="8229600" cy="618098"/>
          </a:xfrm>
          <a:prstGeom prst="rect">
            <a:avLst/>
          </a:prstGeom>
          <a:noFill/>
          <a:ln w="9525">
            <a:noFill/>
            <a:miter lim="800000"/>
            <a:headEnd/>
            <a:tailEnd/>
          </a:ln>
          <a:effectLst/>
        </p:spPr>
        <p:txBody>
          <a:bodyPr vert="horz" wrap="square" lIns="0" tIns="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73239"/>
                </a:solidFill>
                <a:effectLst/>
                <a:latin typeface="Consolas" pitchFamily="49" charset="0"/>
                <a:cs typeface="Arial" pitchFamily="34" charset="0"/>
              </a:rPr>
              <a:t>SELECT Student.NAME, </a:t>
            </a:r>
            <a:r>
              <a:rPr kumimoji="0" lang="en-US" b="0" i="0" u="none" strike="noStrike" cap="none" normalizeH="0" baseline="0" dirty="0" err="1" smtClean="0">
                <a:ln>
                  <a:noFill/>
                </a:ln>
                <a:solidFill>
                  <a:srgbClr val="273239"/>
                </a:solidFill>
                <a:effectLst/>
                <a:latin typeface="Consolas" pitchFamily="49" charset="0"/>
                <a:cs typeface="Arial" pitchFamily="34" charset="0"/>
              </a:rPr>
              <a:t>Student.AGE</a:t>
            </a:r>
            <a:r>
              <a:rPr kumimoji="0" lang="en-US" b="0" i="0" u="none" strike="noStrike" cap="none" normalizeH="0" baseline="0" dirty="0" smtClean="0">
                <a:ln>
                  <a:noFill/>
                </a:ln>
                <a:solidFill>
                  <a:srgbClr val="273239"/>
                </a:solidFill>
                <a:effectLst/>
                <a:latin typeface="Consolas" pitchFamily="49" charset="0"/>
                <a:cs typeface="Arial" pitchFamily="34" charset="0"/>
              </a:rPr>
              <a:t>, </a:t>
            </a:r>
            <a:r>
              <a:rPr kumimoji="0" lang="en-US" b="0" i="0" u="none" strike="noStrike" cap="none" normalizeH="0" baseline="0" dirty="0" err="1" smtClean="0">
                <a:ln>
                  <a:noFill/>
                </a:ln>
                <a:solidFill>
                  <a:srgbClr val="273239"/>
                </a:solidFill>
                <a:effectLst/>
                <a:latin typeface="Consolas" pitchFamily="49" charset="0"/>
                <a:cs typeface="Arial" pitchFamily="34" charset="0"/>
              </a:rPr>
              <a:t>StudentCourse.COURSE_ID</a:t>
            </a:r>
            <a:r>
              <a:rPr kumimoji="0" lang="en-US" b="0" i="0" u="none" strike="noStrike" cap="none" normalizeH="0" baseline="0" dirty="0" smtClean="0">
                <a:ln>
                  <a:noFill/>
                </a:ln>
                <a:solidFill>
                  <a:srgbClr val="273239"/>
                </a:solidFill>
                <a:effectLst/>
                <a:latin typeface="Consolas" pitchFamily="49" charset="0"/>
                <a:cs typeface="Arial" pitchFamily="34" charset="0"/>
              </a:rPr>
              <a:t> FROM Student CROSS JOIN </a:t>
            </a:r>
            <a:r>
              <a:rPr kumimoji="0" lang="en-US" b="0" i="0" u="none" strike="noStrike" cap="none" normalizeH="0" baseline="0" dirty="0" err="1" smtClean="0">
                <a:ln>
                  <a:noFill/>
                </a:ln>
                <a:solidFill>
                  <a:srgbClr val="273239"/>
                </a:solidFill>
                <a:effectLst/>
                <a:latin typeface="Consolas" pitchFamily="49" charset="0"/>
                <a:cs typeface="Arial" pitchFamily="34" charset="0"/>
              </a:rPr>
              <a:t>StudentCourse</a:t>
            </a:r>
            <a:r>
              <a:rPr kumimoji="0" lang="en-US" sz="1200" b="0" i="0" u="none" strike="noStrike" cap="none" normalizeH="0" baseline="0" dirty="0" smtClean="0">
                <a:ln>
                  <a:noFill/>
                </a:ln>
                <a:solidFill>
                  <a:srgbClr val="273239"/>
                </a:solidFill>
                <a:effectLst/>
                <a:latin typeface="Consolas" pitchFamily="49" charset="0"/>
                <a:cs typeface="Arial" pitchFamily="34" charset="0"/>
              </a:rPr>
              <a:t>;</a:t>
            </a:r>
            <a:r>
              <a:rPr kumimoji="0" lang="en-US" sz="6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8675" name="Picture 3" descr="Lightbox"/>
          <p:cNvPicPr>
            <a:picLocks noChangeAspect="1" noChangeArrowheads="1"/>
          </p:cNvPicPr>
          <p:nvPr/>
        </p:nvPicPr>
        <p:blipFill>
          <a:blip r:embed="rId2" cstate="print"/>
          <a:srcRect/>
          <a:stretch>
            <a:fillRect/>
          </a:stretch>
        </p:blipFill>
        <p:spPr bwMode="auto">
          <a:xfrm>
            <a:off x="1905000" y="1143000"/>
            <a:ext cx="5105400" cy="54768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229600" cy="1200329"/>
          </a:xfrm>
          <a:prstGeom prst="rect">
            <a:avLst/>
          </a:prstGeom>
        </p:spPr>
        <p:txBody>
          <a:bodyPr wrap="square">
            <a:spAutoFit/>
          </a:bodyPr>
          <a:lstStyle/>
          <a:p>
            <a:r>
              <a:rPr lang="en-US" b="1" dirty="0" smtClean="0"/>
              <a:t>SELF JOIN</a:t>
            </a:r>
            <a:r>
              <a:rPr lang="en-US" dirty="0" smtClean="0"/>
              <a:t>: As the name signifies, in SELF JOIN a table is joined to itself. That is, each row of the table is joined with itself and all other rows depending on some conditions. In other words we can say that it is a join between two copies of the same table.  </a:t>
            </a:r>
            <a:r>
              <a:rPr lang="en-US" b="1" dirty="0" smtClean="0"/>
              <a:t>Syntax:</a:t>
            </a:r>
            <a:endParaRPr lang="en-US" dirty="0"/>
          </a:p>
        </p:txBody>
      </p:sp>
      <p:sp>
        <p:nvSpPr>
          <p:cNvPr id="29697" name="Rectangle 1"/>
          <p:cNvSpPr>
            <a:spLocks noChangeArrowheads="1"/>
          </p:cNvSpPr>
          <p:nvPr/>
        </p:nvSpPr>
        <p:spPr bwMode="auto">
          <a:xfrm>
            <a:off x="609600" y="1689557"/>
            <a:ext cx="6324600" cy="98488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SELECT a.coulmn1 , b.column2 FROM </a:t>
            </a:r>
            <a:r>
              <a:rPr kumimoji="0" lang="en-US" sz="1600" b="0" i="0" u="none" strike="noStrike" cap="none" normalizeH="0" baseline="0" dirty="0" err="1" smtClean="0">
                <a:ln>
                  <a:noFill/>
                </a:ln>
                <a:solidFill>
                  <a:srgbClr val="273239"/>
                </a:solidFill>
                <a:effectLst/>
                <a:latin typeface="Consolas" pitchFamily="49" charset="0"/>
                <a:cs typeface="Arial" pitchFamily="34" charset="0"/>
              </a:rPr>
              <a:t>table_name</a:t>
            </a:r>
            <a:r>
              <a:rPr kumimoji="0" lang="en-US" sz="1600" b="0" i="0" u="none" strike="noStrike" cap="none" normalizeH="0" baseline="0" dirty="0" smtClean="0">
                <a:ln>
                  <a:noFill/>
                </a:ln>
                <a:solidFill>
                  <a:srgbClr val="273239"/>
                </a:solidFill>
                <a:effectLst/>
                <a:latin typeface="Consolas" pitchFamily="49" charset="0"/>
                <a:cs typeface="Arial" pitchFamily="34" charset="0"/>
              </a:rPr>
              <a:t> a, </a:t>
            </a:r>
            <a:r>
              <a:rPr kumimoji="0" lang="en-US" sz="1600" b="0" i="0" u="none" strike="noStrike" cap="none" normalizeH="0" baseline="0" dirty="0" err="1" smtClean="0">
                <a:ln>
                  <a:noFill/>
                </a:ln>
                <a:solidFill>
                  <a:srgbClr val="273239"/>
                </a:solidFill>
                <a:effectLst/>
                <a:latin typeface="Consolas" pitchFamily="49" charset="0"/>
                <a:cs typeface="Arial" pitchFamily="34" charset="0"/>
              </a:rPr>
              <a:t>table_name</a:t>
            </a:r>
            <a:r>
              <a:rPr kumimoji="0" lang="en-US" sz="1600" b="0" i="0" u="none" strike="noStrike" cap="none" normalizeH="0" baseline="0" dirty="0" smtClean="0">
                <a:ln>
                  <a:noFill/>
                </a:ln>
                <a:solidFill>
                  <a:srgbClr val="273239"/>
                </a:solidFill>
                <a:effectLst/>
                <a:latin typeface="Consolas" pitchFamily="49" charset="0"/>
                <a:cs typeface="Arial" pitchFamily="34" charset="0"/>
              </a:rPr>
              <a:t> b WHERE </a:t>
            </a:r>
            <a:r>
              <a:rPr kumimoji="0" lang="en-US" sz="1600" b="0" i="0" u="none" strike="noStrike" cap="none" normalizeH="0" baseline="0" dirty="0" err="1" smtClean="0">
                <a:ln>
                  <a:noFill/>
                </a:ln>
                <a:solidFill>
                  <a:srgbClr val="273239"/>
                </a:solidFill>
                <a:effectLst/>
                <a:latin typeface="Consolas" pitchFamily="49" charset="0"/>
                <a:cs typeface="Arial" pitchFamily="34" charset="0"/>
              </a:rPr>
              <a:t>some_condition</a:t>
            </a:r>
            <a:r>
              <a:rPr kumimoji="0" lang="en-US" sz="1600" b="0" i="0" u="none" strike="noStrike" cap="none" normalizeH="0" baseline="0" dirty="0" smtClean="0">
                <a:ln>
                  <a:noFill/>
                </a:ln>
                <a:solidFill>
                  <a:srgbClr val="273239"/>
                </a:solidFill>
                <a:effectLst/>
                <a:latin typeface="Consolas" pitchFamily="49" charset="0"/>
                <a:cs typeface="Arial" pitchFamily="34" charset="0"/>
              </a:rPr>
              <a:t>; </a:t>
            </a:r>
            <a:r>
              <a:rPr kumimoji="0" lang="en-US" sz="1600" b="1" i="0" u="none" strike="noStrike" cap="none" normalizeH="0" baseline="0" dirty="0" err="1" smtClean="0">
                <a:ln>
                  <a:noFill/>
                </a:ln>
                <a:solidFill>
                  <a:srgbClr val="273239"/>
                </a:solidFill>
                <a:effectLst/>
                <a:latin typeface="Consolas" pitchFamily="49" charset="0"/>
                <a:cs typeface="Arial" pitchFamily="34" charset="0"/>
              </a:rPr>
              <a:t>table_name</a:t>
            </a:r>
            <a:r>
              <a:rPr kumimoji="0" lang="en-US" sz="1600" b="0" i="0" u="none" strike="noStrike" cap="none" normalizeH="0" baseline="0" dirty="0" smtClean="0">
                <a:ln>
                  <a:noFill/>
                </a:ln>
                <a:solidFill>
                  <a:srgbClr val="273239"/>
                </a:solidFill>
                <a:effectLst/>
                <a:latin typeface="Consolas"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Name of the table. </a:t>
            </a:r>
            <a:r>
              <a:rPr kumimoji="0" lang="en-US" sz="1600" b="1" i="0" u="none" strike="noStrike" cap="none" normalizeH="0" baseline="0" dirty="0" err="1" smtClean="0">
                <a:ln>
                  <a:noFill/>
                </a:ln>
                <a:solidFill>
                  <a:srgbClr val="273239"/>
                </a:solidFill>
                <a:effectLst/>
                <a:latin typeface="Consolas" pitchFamily="49" charset="0"/>
                <a:cs typeface="Arial" pitchFamily="34" charset="0"/>
              </a:rPr>
              <a:t>some_condition</a:t>
            </a:r>
            <a:r>
              <a:rPr kumimoji="0" lang="en-US" sz="1600" b="0" i="0" u="none" strike="noStrike" cap="none" normalizeH="0" baseline="0" dirty="0" smtClean="0">
                <a:ln>
                  <a:noFill/>
                </a:ln>
                <a:solidFill>
                  <a:srgbClr val="273239"/>
                </a:solidFill>
                <a:effectLst/>
                <a:latin typeface="Consolas"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73239"/>
                </a:solidFill>
                <a:effectLst/>
                <a:latin typeface="Consolas" pitchFamily="49" charset="0"/>
                <a:cs typeface="Arial" pitchFamily="34" charset="0"/>
              </a:rPr>
              <a:t>Condition for selecting the rows.</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228600" y="2891352"/>
            <a:ext cx="7162800" cy="618098"/>
          </a:xfrm>
          <a:prstGeom prst="rect">
            <a:avLst/>
          </a:prstGeom>
          <a:noFill/>
          <a:ln w="9525">
            <a:noFill/>
            <a:miter lim="800000"/>
            <a:headEnd/>
            <a:tailEnd/>
          </a:ln>
          <a:effectLst/>
        </p:spPr>
        <p:txBody>
          <a:bodyPr vert="horz" wrap="square" lIns="0" tIns="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73239"/>
                </a:solidFill>
                <a:effectLst/>
                <a:latin typeface="Consolas" pitchFamily="49" charset="0"/>
                <a:cs typeface="Arial" pitchFamily="34" charset="0"/>
              </a:rPr>
              <a:t>SELECT </a:t>
            </a:r>
            <a:r>
              <a:rPr kumimoji="0" lang="en-US" b="0" i="0" u="none" strike="noStrike" cap="none" normalizeH="0" baseline="0" dirty="0" err="1" smtClean="0">
                <a:ln>
                  <a:noFill/>
                </a:ln>
                <a:solidFill>
                  <a:srgbClr val="273239"/>
                </a:solidFill>
                <a:effectLst/>
                <a:latin typeface="Consolas" pitchFamily="49" charset="0"/>
                <a:cs typeface="Arial" pitchFamily="34" charset="0"/>
              </a:rPr>
              <a:t>a.ROLL_NO</a:t>
            </a:r>
            <a:r>
              <a:rPr kumimoji="0" lang="en-US" b="0" i="0" u="none" strike="noStrike" cap="none" normalizeH="0" baseline="0" dirty="0" smtClean="0">
                <a:ln>
                  <a:noFill/>
                </a:ln>
                <a:solidFill>
                  <a:srgbClr val="273239"/>
                </a:solidFill>
                <a:effectLst/>
                <a:latin typeface="Consolas" pitchFamily="49" charset="0"/>
                <a:cs typeface="Arial" pitchFamily="34" charset="0"/>
              </a:rPr>
              <a:t> , b.NAME FROM Student a, Student b WHERE </a:t>
            </a:r>
            <a:r>
              <a:rPr kumimoji="0" lang="en-US" b="0" i="0" u="none" strike="noStrike" cap="none" normalizeH="0" baseline="0" dirty="0" err="1" smtClean="0">
                <a:ln>
                  <a:noFill/>
                </a:ln>
                <a:solidFill>
                  <a:srgbClr val="273239"/>
                </a:solidFill>
                <a:effectLst/>
                <a:latin typeface="Consolas" pitchFamily="49" charset="0"/>
                <a:cs typeface="Arial" pitchFamily="34" charset="0"/>
              </a:rPr>
              <a:t>a.ROLL_NO</a:t>
            </a:r>
            <a:r>
              <a:rPr kumimoji="0" lang="en-US" b="0" i="0" u="none" strike="noStrike" cap="none" normalizeH="0" baseline="0" dirty="0" smtClean="0">
                <a:ln>
                  <a:noFill/>
                </a:ln>
                <a:solidFill>
                  <a:srgbClr val="273239"/>
                </a:solidFill>
                <a:effectLst/>
                <a:latin typeface="Consolas" pitchFamily="49" charset="0"/>
                <a:cs typeface="Arial" pitchFamily="34" charset="0"/>
              </a:rPr>
              <a:t> &lt; </a:t>
            </a:r>
            <a:r>
              <a:rPr kumimoji="0" lang="en-US" b="0" i="0" u="none" strike="noStrike" cap="none" normalizeH="0" baseline="0" dirty="0" err="1" smtClean="0">
                <a:ln>
                  <a:noFill/>
                </a:ln>
                <a:solidFill>
                  <a:srgbClr val="273239"/>
                </a:solidFill>
                <a:effectLst/>
                <a:latin typeface="Consolas" pitchFamily="49" charset="0"/>
                <a:cs typeface="Arial" pitchFamily="34" charset="0"/>
              </a:rPr>
              <a:t>b.ROLL_NO</a:t>
            </a:r>
            <a:r>
              <a:rPr kumimoji="0" lang="en-US" b="0" i="0" u="none" strike="noStrike" cap="none" normalizeH="0" baseline="0" dirty="0" smtClean="0">
                <a:ln>
                  <a:noFill/>
                </a:ln>
                <a:solidFill>
                  <a:srgbClr val="273239"/>
                </a:solidFill>
                <a:effectLst/>
                <a:latin typeface="Consolas" pitchFamily="49" charset="0"/>
                <a:cs typeface="Arial" pitchFamily="34" charset="0"/>
              </a:rPr>
              <a:t>;</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9700" name="Picture 4" descr="Lightbox"/>
          <p:cNvPicPr>
            <a:picLocks noChangeAspect="1" noChangeArrowheads="1"/>
          </p:cNvPicPr>
          <p:nvPr/>
        </p:nvPicPr>
        <p:blipFill>
          <a:blip r:embed="rId2" cstate="print"/>
          <a:srcRect/>
          <a:stretch>
            <a:fillRect/>
          </a:stretch>
        </p:blipFill>
        <p:spPr bwMode="auto">
          <a:xfrm>
            <a:off x="2514600" y="3886200"/>
            <a:ext cx="3952875" cy="23050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1631216"/>
          </a:xfrm>
          <a:prstGeom prst="rect">
            <a:avLst/>
          </a:prstGeom>
        </p:spPr>
        <p:txBody>
          <a:bodyPr wrap="square">
            <a:spAutoFit/>
          </a:bodyPr>
          <a:lstStyle/>
          <a:p>
            <a:r>
              <a:rPr lang="en-US" sz="2000" b="1" dirty="0"/>
              <a:t>What is Join in DBMS?</a:t>
            </a:r>
          </a:p>
          <a:p>
            <a:r>
              <a:rPr lang="en-US" sz="2000" b="1" dirty="0"/>
              <a:t>Join in DBMS</a:t>
            </a:r>
            <a:r>
              <a:rPr lang="en-US" sz="2000" dirty="0"/>
              <a:t> is a binary operation which allows you to combine join product and selection in one single statement. The goal of creating a join condition is that it helps you to combine the data from two or more DBMS tables. The tables in DBMS are associated using the primary key and foreign keys</a:t>
            </a:r>
            <a:r>
              <a:rPr lang="en-US" dirty="0"/>
              <a:t>.</a:t>
            </a:r>
          </a:p>
        </p:txBody>
      </p:sp>
      <p:sp>
        <p:nvSpPr>
          <p:cNvPr id="3" name="Rectangle 2"/>
          <p:cNvSpPr/>
          <p:nvPr/>
        </p:nvSpPr>
        <p:spPr>
          <a:xfrm>
            <a:off x="228600" y="1752600"/>
            <a:ext cx="8686800" cy="1815882"/>
          </a:xfrm>
          <a:prstGeom prst="rect">
            <a:avLst/>
          </a:prstGeom>
        </p:spPr>
        <p:txBody>
          <a:bodyPr wrap="square">
            <a:spAutoFit/>
          </a:bodyPr>
          <a:lstStyle/>
          <a:p>
            <a:r>
              <a:rPr lang="en-US" sz="2800" b="1" dirty="0"/>
              <a:t>Types of Join</a:t>
            </a:r>
          </a:p>
          <a:p>
            <a:r>
              <a:rPr lang="en-US" sz="2800" dirty="0"/>
              <a:t>There are mainly two types of joins in DBMS:</a:t>
            </a:r>
          </a:p>
          <a:p>
            <a:pPr>
              <a:buFont typeface="Arial" pitchFamily="34" charset="0"/>
              <a:buChar char="•"/>
            </a:pPr>
            <a:r>
              <a:rPr lang="en-US" sz="2800" dirty="0"/>
              <a:t>Inner Joins: Theta, Natural, EQUI</a:t>
            </a:r>
          </a:p>
          <a:p>
            <a:pPr>
              <a:buFont typeface="Arial" pitchFamily="34" charset="0"/>
              <a:buChar char="•"/>
            </a:pPr>
            <a:r>
              <a:rPr lang="en-US" sz="2800" dirty="0"/>
              <a:t>Outer Join: Left, Right, Full</a:t>
            </a:r>
          </a:p>
        </p:txBody>
      </p:sp>
      <p:sp>
        <p:nvSpPr>
          <p:cNvPr id="1025" name="Rectangle 1"/>
          <p:cNvSpPr>
            <a:spLocks noChangeArrowheads="1"/>
          </p:cNvSpPr>
          <p:nvPr/>
        </p:nvSpPr>
        <p:spPr bwMode="auto">
          <a:xfrm>
            <a:off x="0" y="-284693"/>
            <a:ext cx="184731" cy="569387"/>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300" b="0" i="0" u="none" strike="noStrike" cap="none" normalizeH="0" baseline="0" dirty="0" smtClean="0">
              <a:ln>
                <a:noFill/>
              </a:ln>
              <a:solidFill>
                <a:srgbClr val="222222"/>
              </a:solidFill>
              <a:effectLst/>
              <a:latin typeface="Source Sans Pro"/>
              <a:cs typeface="Arial" pitchFamily="34" charset="0"/>
            </a:endParaRPr>
          </a:p>
        </p:txBody>
      </p:sp>
      <p:pic>
        <p:nvPicPr>
          <p:cNvPr id="1026" name="Picture 2" descr="https://cdn.guru99.com/images/1/100518_0535_RelationalA1.png">
            <a:hlinkClick r:id="rId2"/>
          </p:cNvPr>
          <p:cNvPicPr>
            <a:picLocks noChangeAspect="1" noChangeArrowheads="1"/>
          </p:cNvPicPr>
          <p:nvPr/>
        </p:nvPicPr>
        <p:blipFill>
          <a:blip r:embed="rId3" cstate="print"/>
          <a:srcRect/>
          <a:stretch>
            <a:fillRect/>
          </a:stretch>
        </p:blipFill>
        <p:spPr bwMode="auto">
          <a:xfrm>
            <a:off x="2819400" y="5486400"/>
            <a:ext cx="228600" cy="152400"/>
          </a:xfrm>
          <a:prstGeom prst="rect">
            <a:avLst/>
          </a:prstGeom>
          <a:noFill/>
        </p:spPr>
      </p:pic>
      <p:pic>
        <p:nvPicPr>
          <p:cNvPr id="1027" name="Picture 3" descr="https://cdn.guru99.com/images/1/100518_0535_RelationalA2.png">
            <a:hlinkClick r:id="rId2"/>
          </p:cNvPr>
          <p:cNvPicPr>
            <a:picLocks noChangeAspect="1" noChangeArrowheads="1"/>
          </p:cNvPicPr>
          <p:nvPr/>
        </p:nvPicPr>
        <p:blipFill>
          <a:blip r:embed="rId4" cstate="print"/>
          <a:srcRect/>
          <a:stretch>
            <a:fillRect/>
          </a:stretch>
        </p:blipFill>
        <p:spPr bwMode="auto">
          <a:xfrm>
            <a:off x="2971800" y="5791200"/>
            <a:ext cx="228600" cy="180975"/>
          </a:xfrm>
          <a:prstGeom prst="rect">
            <a:avLst/>
          </a:prstGeom>
          <a:noFill/>
        </p:spPr>
      </p:pic>
      <p:pic>
        <p:nvPicPr>
          <p:cNvPr id="1028" name="Picture 4" descr="https://cdn.guru99.com/images/1/100518_0535_RelationalA3.png">
            <a:hlinkClick r:id="rId2"/>
          </p:cNvPr>
          <p:cNvPicPr>
            <a:picLocks noChangeAspect="1" noChangeArrowheads="1"/>
          </p:cNvPicPr>
          <p:nvPr/>
        </p:nvPicPr>
        <p:blipFill>
          <a:blip r:embed="rId5" cstate="print"/>
          <a:srcRect/>
          <a:stretch>
            <a:fillRect/>
          </a:stretch>
        </p:blipFill>
        <p:spPr bwMode="auto">
          <a:xfrm>
            <a:off x="2819400" y="6096000"/>
            <a:ext cx="152400" cy="95250"/>
          </a:xfrm>
          <a:prstGeom prst="rect">
            <a:avLst/>
          </a:prstGeom>
          <a:noFill/>
        </p:spPr>
      </p:pic>
      <p:sp>
        <p:nvSpPr>
          <p:cNvPr id="8" name="Rectangle 7"/>
          <p:cNvSpPr/>
          <p:nvPr/>
        </p:nvSpPr>
        <p:spPr>
          <a:xfrm>
            <a:off x="838200" y="4038600"/>
            <a:ext cx="6705600" cy="2308324"/>
          </a:xfrm>
          <a:prstGeom prst="rect">
            <a:avLst/>
          </a:prstGeom>
        </p:spPr>
        <p:txBody>
          <a:bodyPr wrap="square">
            <a:spAutoFit/>
          </a:bodyPr>
          <a:lstStyle/>
          <a:p>
            <a:pPr lvl="0" eaLnBrk="0" fontAlgn="base" hangingPunct="0">
              <a:spcBef>
                <a:spcPct val="0"/>
              </a:spcBef>
              <a:spcAft>
                <a:spcPct val="0"/>
              </a:spcAft>
              <a:buFontTx/>
              <a:buChar char="•"/>
            </a:pPr>
            <a:r>
              <a:rPr kumimoji="0" lang="en-US" b="0" i="0" u="none" strike="noStrike" cap="none" normalizeH="0" baseline="0" dirty="0" smtClean="0">
                <a:ln>
                  <a:noFill/>
                </a:ln>
                <a:effectLst/>
                <a:latin typeface="Source Sans Pro"/>
                <a:cs typeface="Arial" pitchFamily="34" charset="0"/>
                <a:hlinkClick r:id="rId2"/>
              </a:rPr>
              <a:t>Inner Join</a:t>
            </a:r>
            <a:endParaRPr kumimoji="0" lang="en-US" b="0" i="0" u="none" strike="noStrike" cap="none" normalizeH="0" baseline="0" dirty="0" smtClean="0">
              <a:ln>
                <a:noFill/>
              </a:ln>
              <a:effectLst/>
              <a:latin typeface="Source Sans Pro"/>
              <a:cs typeface="Arial" pitchFamily="34" charset="0"/>
            </a:endParaRPr>
          </a:p>
          <a:p>
            <a:pPr lvl="0" eaLnBrk="0" fontAlgn="base" hangingPunct="0">
              <a:spcBef>
                <a:spcPct val="0"/>
              </a:spcBef>
              <a:spcAft>
                <a:spcPct val="0"/>
              </a:spcAft>
              <a:buFontTx/>
              <a:buChar char="•"/>
            </a:pPr>
            <a:r>
              <a:rPr kumimoji="0" lang="en-US" b="0" i="0" u="none" strike="noStrike" cap="none" normalizeH="0" baseline="0" dirty="0" smtClean="0">
                <a:ln>
                  <a:noFill/>
                </a:ln>
                <a:effectLst/>
                <a:latin typeface="Source Sans Pro"/>
                <a:cs typeface="Arial" pitchFamily="34" charset="0"/>
                <a:hlinkClick r:id="rId2"/>
              </a:rPr>
              <a:t>Theta Join</a:t>
            </a:r>
            <a:endParaRPr kumimoji="0" lang="en-US" b="0" i="0" u="none" strike="noStrike" cap="none" normalizeH="0" baseline="0" dirty="0" smtClean="0">
              <a:ln>
                <a:noFill/>
              </a:ln>
              <a:effectLst/>
              <a:latin typeface="Source Sans Pro"/>
              <a:cs typeface="Arial" pitchFamily="34" charset="0"/>
            </a:endParaRPr>
          </a:p>
          <a:p>
            <a:pPr lvl="0" eaLnBrk="0" fontAlgn="base" hangingPunct="0">
              <a:spcBef>
                <a:spcPct val="0"/>
              </a:spcBef>
              <a:spcAft>
                <a:spcPct val="0"/>
              </a:spcAft>
              <a:buFontTx/>
              <a:buChar char="•"/>
            </a:pPr>
            <a:r>
              <a:rPr kumimoji="0" lang="en-US" b="0" i="0" u="none" strike="noStrike" cap="none" normalizeH="0" baseline="0" dirty="0" smtClean="0">
                <a:ln>
                  <a:noFill/>
                </a:ln>
                <a:effectLst/>
                <a:latin typeface="Source Sans Pro"/>
                <a:cs typeface="Arial" pitchFamily="34" charset="0"/>
                <a:hlinkClick r:id="rId2"/>
              </a:rPr>
              <a:t>EQUI join:</a:t>
            </a:r>
            <a:endParaRPr kumimoji="0" lang="en-US" b="0" i="0" u="none" strike="noStrike" cap="none" normalizeH="0" baseline="0" dirty="0" smtClean="0">
              <a:ln>
                <a:noFill/>
              </a:ln>
              <a:effectLst/>
              <a:latin typeface="Source Sans Pro"/>
              <a:cs typeface="Arial" pitchFamily="34" charset="0"/>
            </a:endParaRPr>
          </a:p>
          <a:p>
            <a:pPr lvl="0" eaLnBrk="0" fontAlgn="base" hangingPunct="0">
              <a:spcBef>
                <a:spcPct val="0"/>
              </a:spcBef>
              <a:spcAft>
                <a:spcPct val="0"/>
              </a:spcAft>
              <a:buFontTx/>
              <a:buChar char="•"/>
            </a:pPr>
            <a:r>
              <a:rPr kumimoji="0" lang="en-US" b="0" i="0" u="none" strike="noStrike" cap="none" normalizeH="0" baseline="0" dirty="0" smtClean="0">
                <a:ln>
                  <a:noFill/>
                </a:ln>
                <a:effectLst/>
                <a:latin typeface="Source Sans Pro"/>
                <a:cs typeface="Arial" pitchFamily="34" charset="0"/>
                <a:hlinkClick r:id="rId2"/>
              </a:rPr>
              <a:t>Natural Join (⋈)</a:t>
            </a:r>
            <a:endParaRPr kumimoji="0" lang="en-US" b="0" i="0" u="none" strike="noStrike" cap="none" normalizeH="0" baseline="0" dirty="0" smtClean="0">
              <a:ln>
                <a:noFill/>
              </a:ln>
              <a:effectLst/>
              <a:latin typeface="Source Sans Pro"/>
              <a:cs typeface="Arial" pitchFamily="34" charset="0"/>
            </a:endParaRPr>
          </a:p>
          <a:p>
            <a:pPr lvl="0" eaLnBrk="0" fontAlgn="base" hangingPunct="0">
              <a:spcBef>
                <a:spcPct val="0"/>
              </a:spcBef>
              <a:spcAft>
                <a:spcPct val="0"/>
              </a:spcAft>
              <a:buFontTx/>
              <a:buChar char="•"/>
            </a:pPr>
            <a:r>
              <a:rPr kumimoji="0" lang="en-US" b="0" i="0" u="none" strike="noStrike" cap="none" normalizeH="0" baseline="0" dirty="0" smtClean="0">
                <a:ln>
                  <a:noFill/>
                </a:ln>
                <a:effectLst/>
                <a:latin typeface="Source Sans Pro"/>
                <a:cs typeface="Arial" pitchFamily="34" charset="0"/>
                <a:hlinkClick r:id="rId2"/>
              </a:rPr>
              <a:t>Outer Join</a:t>
            </a:r>
            <a:endParaRPr kumimoji="0" lang="en-US" b="0" i="0" u="none" strike="noStrike" cap="none" normalizeH="0" baseline="0" dirty="0" smtClean="0">
              <a:ln>
                <a:noFill/>
              </a:ln>
              <a:effectLst/>
              <a:latin typeface="Source Sans Pro"/>
              <a:cs typeface="Arial" pitchFamily="34" charset="0"/>
            </a:endParaRPr>
          </a:p>
          <a:p>
            <a:pPr lvl="0" eaLnBrk="0" fontAlgn="base" hangingPunct="0">
              <a:spcBef>
                <a:spcPct val="0"/>
              </a:spcBef>
              <a:spcAft>
                <a:spcPct val="0"/>
              </a:spcAft>
              <a:buFontTx/>
              <a:buChar char="•"/>
            </a:pPr>
            <a:r>
              <a:rPr kumimoji="0" lang="en-US" b="0" i="0" u="none" strike="noStrike" cap="none" normalizeH="0" baseline="0" dirty="0" smtClean="0">
                <a:ln>
                  <a:noFill/>
                </a:ln>
                <a:effectLst/>
                <a:latin typeface="Source Sans Pro"/>
                <a:cs typeface="Arial" pitchFamily="34" charset="0"/>
                <a:hlinkClick r:id="rId2"/>
              </a:rPr>
              <a:t>Left Outer Join (A   </a:t>
            </a:r>
            <a:r>
              <a:rPr kumimoji="0" lang="en-US" sz="1050" b="0" i="0" u="none" strike="noStrike" cap="none" normalizeH="0" baseline="0" dirty="0" smtClean="0">
                <a:ln>
                  <a:noFill/>
                </a:ln>
                <a:effectLst/>
                <a:latin typeface="Source Sans Pro"/>
                <a:cs typeface="Arial" pitchFamily="34" charset="0"/>
                <a:hlinkClick r:id="rId2"/>
              </a:rPr>
              <a:t>   </a:t>
            </a:r>
            <a:r>
              <a:rPr kumimoji="0" lang="en-US" b="0" i="0" u="none" strike="noStrike" cap="none" normalizeH="0" baseline="0" dirty="0" smtClean="0">
                <a:ln>
                  <a:noFill/>
                </a:ln>
                <a:effectLst/>
                <a:latin typeface="Source Sans Pro"/>
                <a:cs typeface="Arial" pitchFamily="34" charset="0"/>
                <a:hlinkClick r:id="rId2"/>
              </a:rPr>
              <a:t>B)</a:t>
            </a:r>
            <a:endParaRPr kumimoji="0" lang="en-US" b="0" i="0" u="none" strike="noStrike" cap="none" normalizeH="0" baseline="0" dirty="0" smtClean="0">
              <a:ln>
                <a:noFill/>
              </a:ln>
              <a:effectLst/>
              <a:latin typeface="Source Sans Pro"/>
              <a:cs typeface="Arial" pitchFamily="34" charset="0"/>
            </a:endParaRPr>
          </a:p>
          <a:p>
            <a:pPr lvl="0" eaLnBrk="0" fontAlgn="base" hangingPunct="0">
              <a:spcBef>
                <a:spcPct val="0"/>
              </a:spcBef>
              <a:spcAft>
                <a:spcPct val="0"/>
              </a:spcAft>
              <a:buFontTx/>
              <a:buChar char="•"/>
            </a:pPr>
            <a:r>
              <a:rPr kumimoji="0" lang="en-US" b="0" i="0" u="none" strike="noStrike" cap="none" normalizeH="0" baseline="0" dirty="0" smtClean="0">
                <a:ln>
                  <a:noFill/>
                </a:ln>
                <a:effectLst/>
                <a:latin typeface="Source Sans Pro"/>
                <a:cs typeface="Arial" pitchFamily="34" charset="0"/>
                <a:hlinkClick r:id="rId2"/>
              </a:rPr>
              <a:t>Right Outer Join (A   </a:t>
            </a:r>
            <a:r>
              <a:rPr kumimoji="0" lang="en-US" sz="1400" b="0" i="0" u="none" strike="noStrike" cap="none" normalizeH="0" baseline="0" dirty="0" smtClean="0">
                <a:ln>
                  <a:noFill/>
                </a:ln>
                <a:effectLst/>
                <a:latin typeface="Source Sans Pro"/>
                <a:cs typeface="Arial" pitchFamily="34" charset="0"/>
                <a:hlinkClick r:id="rId2"/>
              </a:rPr>
              <a:t> </a:t>
            </a:r>
            <a:r>
              <a:rPr kumimoji="0" lang="en-US" b="0" i="0" u="none" strike="noStrike" cap="none" normalizeH="0" baseline="0" dirty="0" smtClean="0">
                <a:ln>
                  <a:noFill/>
                </a:ln>
                <a:effectLst/>
                <a:latin typeface="Source Sans Pro"/>
                <a:cs typeface="Arial" pitchFamily="34" charset="0"/>
                <a:hlinkClick r:id="rId2"/>
              </a:rPr>
              <a:t>B)</a:t>
            </a:r>
            <a:endParaRPr kumimoji="0" lang="en-US" b="0" i="0" u="none" strike="noStrike" cap="none" normalizeH="0" baseline="0" dirty="0" smtClean="0">
              <a:ln>
                <a:noFill/>
              </a:ln>
              <a:effectLst/>
              <a:latin typeface="Source Sans Pro"/>
              <a:cs typeface="Arial" pitchFamily="34" charset="0"/>
            </a:endParaRPr>
          </a:p>
          <a:p>
            <a:pPr lvl="0" eaLnBrk="0" fontAlgn="base" hangingPunct="0">
              <a:spcBef>
                <a:spcPct val="0"/>
              </a:spcBef>
              <a:spcAft>
                <a:spcPct val="0"/>
              </a:spcAft>
              <a:buFontTx/>
              <a:buChar char="•"/>
            </a:pPr>
            <a:r>
              <a:rPr kumimoji="0" lang="en-US" b="0" i="0" u="none" strike="noStrike" cap="none" normalizeH="0" baseline="0" dirty="0" smtClean="0">
                <a:ln>
                  <a:noFill/>
                </a:ln>
                <a:effectLst/>
                <a:latin typeface="Source Sans Pro"/>
                <a:cs typeface="Arial" pitchFamily="34" charset="0"/>
                <a:hlinkClick r:id="rId2"/>
              </a:rPr>
              <a:t>Full Outer Join (A   </a:t>
            </a:r>
            <a:r>
              <a:rPr kumimoji="0" lang="en-US" sz="800" b="0" i="0" u="none" strike="noStrike" cap="none" normalizeH="0" baseline="0" dirty="0" smtClean="0">
                <a:ln>
                  <a:noFill/>
                </a:ln>
                <a:effectLst/>
                <a:latin typeface="Source Sans Pro"/>
                <a:cs typeface="Arial" pitchFamily="34" charset="0"/>
                <a:hlinkClick r:id="rId2"/>
              </a:rPr>
              <a:t> </a:t>
            </a:r>
            <a:r>
              <a:rPr kumimoji="0" lang="en-US" b="0" i="0" u="none" strike="noStrike" cap="none" normalizeH="0" baseline="0" dirty="0" smtClean="0">
                <a:ln>
                  <a:noFill/>
                </a:ln>
                <a:effectLst/>
                <a:latin typeface="Source Sans Pro"/>
                <a:cs typeface="Arial" pitchFamily="34" charset="0"/>
                <a:hlinkClick r:id="rId2"/>
              </a:rPr>
              <a:t>B)</a:t>
            </a:r>
            <a:endParaRPr kumimoji="0" lang="en-US" b="0" i="0" u="none" strike="noStrike" cap="none" normalizeH="0" baseline="0" dirty="0" smtClean="0">
              <a:ln>
                <a:noFill/>
              </a:ln>
              <a:effectLst/>
              <a:latin typeface="Source Sans Pro"/>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DBMS Join Operation"/>
          <p:cNvPicPr>
            <a:picLocks noChangeAspect="1" noChangeArrowheads="1"/>
          </p:cNvPicPr>
          <p:nvPr/>
        </p:nvPicPr>
        <p:blipFill>
          <a:blip r:embed="rId2" cstate="print"/>
          <a:srcRect/>
          <a:stretch>
            <a:fillRect/>
          </a:stretch>
        </p:blipFill>
        <p:spPr bwMode="auto">
          <a:xfrm>
            <a:off x="1066800" y="1905000"/>
            <a:ext cx="4924425" cy="4248150"/>
          </a:xfrm>
          <a:prstGeom prst="rect">
            <a:avLst/>
          </a:prstGeom>
          <a:noFill/>
        </p:spPr>
      </p:pic>
      <p:sp>
        <p:nvSpPr>
          <p:cNvPr id="4" name="Rectangle 3"/>
          <p:cNvSpPr/>
          <p:nvPr/>
        </p:nvSpPr>
        <p:spPr>
          <a:xfrm>
            <a:off x="762000" y="457200"/>
            <a:ext cx="2749535" cy="369332"/>
          </a:xfrm>
          <a:prstGeom prst="rect">
            <a:avLst/>
          </a:prstGeom>
        </p:spPr>
        <p:txBody>
          <a:bodyPr wrap="none">
            <a:spAutoFit/>
          </a:bodyPr>
          <a:lstStyle/>
          <a:p>
            <a:pPr lvl="0" fontAlgn="base">
              <a:spcBef>
                <a:spcPct val="0"/>
              </a:spcBef>
              <a:spcAft>
                <a:spcPct val="0"/>
              </a:spcAft>
            </a:pPr>
            <a:r>
              <a:rPr lang="en-US" dirty="0">
                <a:solidFill>
                  <a:srgbClr val="610B38"/>
                </a:solidFill>
                <a:latin typeface="erdana"/>
                <a:cs typeface="Arial" pitchFamily="34" charset="0"/>
              </a:rPr>
              <a:t>Types of Join operations: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2031325"/>
          </a:xfrm>
          <a:prstGeom prst="rect">
            <a:avLst/>
          </a:prstGeom>
        </p:spPr>
        <p:txBody>
          <a:bodyPr wrap="square">
            <a:spAutoFit/>
          </a:bodyPr>
          <a:lstStyle/>
          <a:p>
            <a:r>
              <a:rPr lang="en-US" b="1" dirty="0"/>
              <a:t>Inner Join</a:t>
            </a:r>
          </a:p>
          <a:p>
            <a:r>
              <a:rPr lang="en-US" b="1" dirty="0"/>
              <a:t>INNER JOIN</a:t>
            </a:r>
            <a:r>
              <a:rPr lang="en-US" dirty="0"/>
              <a:t> is used to return rows from both tables which satisfy the given condition. It is the most widely used join operation and can be considered as a default join-type</a:t>
            </a:r>
          </a:p>
          <a:p>
            <a:r>
              <a:rPr lang="en-US" dirty="0"/>
              <a:t>An Inner join or equijoin is a comparator-based join which uses equality comparisons in the join-predicate. However, if you use other comparison operators like “&gt;” it can’t be called equijoin.</a:t>
            </a:r>
          </a:p>
          <a:p>
            <a:r>
              <a:rPr lang="en-US" dirty="0"/>
              <a:t>Inner Join further divided into three subtypes:</a:t>
            </a:r>
          </a:p>
        </p:txBody>
      </p:sp>
      <p:sp>
        <p:nvSpPr>
          <p:cNvPr id="5" name="Rectangle 4"/>
          <p:cNvSpPr/>
          <p:nvPr/>
        </p:nvSpPr>
        <p:spPr>
          <a:xfrm>
            <a:off x="990600" y="2743200"/>
            <a:ext cx="4572000" cy="923330"/>
          </a:xfrm>
          <a:prstGeom prst="rect">
            <a:avLst/>
          </a:prstGeom>
        </p:spPr>
        <p:txBody>
          <a:bodyPr>
            <a:spAutoFit/>
          </a:bodyPr>
          <a:lstStyle/>
          <a:p>
            <a:pPr>
              <a:buFont typeface="Arial" pitchFamily="34" charset="0"/>
              <a:buChar char="•"/>
            </a:pPr>
            <a:r>
              <a:rPr lang="fi-FI" dirty="0"/>
              <a:t>Theta join</a:t>
            </a:r>
          </a:p>
          <a:p>
            <a:pPr>
              <a:buFont typeface="Arial" pitchFamily="34" charset="0"/>
              <a:buChar char="•"/>
            </a:pPr>
            <a:r>
              <a:rPr lang="fi-FI" dirty="0"/>
              <a:t>Natural join</a:t>
            </a:r>
          </a:p>
          <a:p>
            <a:pPr>
              <a:buFont typeface="Arial" pitchFamily="34" charset="0"/>
              <a:buChar char="•"/>
            </a:pPr>
            <a:r>
              <a:rPr lang="fi-FI" dirty="0"/>
              <a:t>EQUI join</a:t>
            </a:r>
          </a:p>
        </p:txBody>
      </p:sp>
      <p:sp>
        <p:nvSpPr>
          <p:cNvPr id="15362" name="Rectangle 2"/>
          <p:cNvSpPr>
            <a:spLocks noChangeArrowheads="1"/>
          </p:cNvSpPr>
          <p:nvPr/>
        </p:nvSpPr>
        <p:spPr bwMode="auto">
          <a:xfrm>
            <a:off x="152400" y="4267200"/>
            <a:ext cx="8610600" cy="1649785"/>
          </a:xfrm>
          <a:prstGeom prst="rect">
            <a:avLst/>
          </a:prstGeom>
          <a:solidFill>
            <a:srgbClr val="FFFFFF"/>
          </a:solidFill>
          <a:ln w="9525">
            <a:noFill/>
            <a:miter lim="800000"/>
            <a:headEnd/>
            <a:tailEnd/>
          </a:ln>
          <a:effectLst/>
        </p:spPr>
        <p:txBody>
          <a:bodyPr vert="horz" wrap="square" lIns="0" tIns="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222222"/>
                </a:solidFill>
                <a:effectLst/>
                <a:latin typeface="Source Sans Pro"/>
                <a:cs typeface="Arial" pitchFamily="34" charset="0"/>
              </a:rPr>
              <a:t>Theta Join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222222"/>
                </a:solidFill>
                <a:effectLst/>
                <a:latin typeface="Source Sans Pro"/>
                <a:cs typeface="Arial" pitchFamily="34" charset="0"/>
              </a:rPr>
              <a:t>THETA JOIN</a:t>
            </a:r>
            <a:r>
              <a:rPr kumimoji="0" lang="en-US" sz="1300" b="0" i="0" u="none" strike="noStrike" cap="none" normalizeH="0" baseline="0" dirty="0" smtClean="0">
                <a:ln>
                  <a:noFill/>
                </a:ln>
                <a:solidFill>
                  <a:srgbClr val="222222"/>
                </a:solidFill>
                <a:effectLst/>
                <a:latin typeface="Source Sans Pro"/>
                <a:cs typeface="Arial" pitchFamily="34" charset="0"/>
              </a:rPr>
              <a:t> allows you to merge two tables based on the condition represented by theta. Theta joins work for all comparison operators. It is denoted by symbol </a:t>
            </a:r>
            <a:r>
              <a:rPr kumimoji="0" lang="en-US" sz="1300" b="1" i="0" u="none" strike="noStrike" cap="none" normalizeH="0" baseline="0" dirty="0" smtClean="0">
                <a:ln>
                  <a:noFill/>
                </a:ln>
                <a:solidFill>
                  <a:srgbClr val="222222"/>
                </a:solidFill>
                <a:effectLst/>
                <a:latin typeface="Source Sans Pro"/>
                <a:cs typeface="Arial" pitchFamily="34" charset="0"/>
              </a:rPr>
              <a:t>θ</a:t>
            </a:r>
            <a:r>
              <a:rPr kumimoji="0" lang="en-US" sz="1300" b="0" i="0" u="none" strike="noStrike" cap="none" normalizeH="0" baseline="0" dirty="0" smtClean="0">
                <a:ln>
                  <a:noFill/>
                </a:ln>
                <a:solidFill>
                  <a:srgbClr val="222222"/>
                </a:solidFill>
                <a:effectLst/>
                <a:latin typeface="Source Sans Pro"/>
                <a:cs typeface="Arial" pitchFamily="34" charset="0"/>
              </a:rPr>
              <a:t>. The general case of JOIN operation is called a Theta join.</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222222"/>
                </a:solidFill>
                <a:effectLst/>
                <a:latin typeface="Source Sans Pro"/>
                <a:cs typeface="Arial" pitchFamily="34" charset="0"/>
              </a:rPr>
              <a:t>Syntax:</a:t>
            </a:r>
            <a:endParaRPr kumimoji="0" lang="en-US" sz="1000" b="0" i="0" u="none" strike="noStrike" cap="none" normalizeH="0" baseline="0" dirty="0" smtClean="0">
              <a:ln>
                <a:noFill/>
              </a:ln>
              <a:solidFill>
                <a:srgbClr val="222222"/>
              </a:solidFill>
              <a:effectLst/>
              <a:latin typeface="Courier 10 Pitch"/>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smtClean="0">
                <a:ln>
                  <a:noFill/>
                </a:ln>
                <a:solidFill>
                  <a:srgbClr val="222222"/>
                </a:solidFill>
                <a:effectLst/>
                <a:latin typeface="Courier 10 Pitch"/>
                <a:cs typeface="Arial" pitchFamily="34" charset="0"/>
              </a:rPr>
              <a:t> </a:t>
            </a:r>
            <a:r>
              <a:rPr kumimoji="0" lang="en-US" sz="3200" b="0" i="0" u="none" strike="noStrike" cap="none" normalizeH="0" baseline="0" dirty="0" smtClean="0">
                <a:ln>
                  <a:noFill/>
                </a:ln>
                <a:solidFill>
                  <a:srgbClr val="222222"/>
                </a:solidFill>
                <a:effectLst/>
                <a:latin typeface="Courier 10 Pitch"/>
                <a:cs typeface="Arial" pitchFamily="34" charset="0"/>
              </a:rPr>
              <a:t>A ⋈</a:t>
            </a:r>
            <a:r>
              <a:rPr kumimoji="0" lang="en-US" sz="2400" b="0" i="0" u="none" strike="noStrike" cap="none" normalizeH="0" baseline="-30000" dirty="0" smtClean="0">
                <a:ln>
                  <a:noFill/>
                </a:ln>
                <a:solidFill>
                  <a:srgbClr val="222222"/>
                </a:solidFill>
                <a:effectLst/>
                <a:latin typeface="Courier 10 Pitch"/>
                <a:cs typeface="Arial" pitchFamily="34" charset="0"/>
              </a:rPr>
              <a:t>θ</a:t>
            </a:r>
            <a:r>
              <a:rPr kumimoji="0" lang="en-US" sz="3200" b="0" i="0" u="none" strike="noStrike" cap="none" normalizeH="0" baseline="0" dirty="0" smtClean="0">
                <a:ln>
                  <a:noFill/>
                </a:ln>
                <a:solidFill>
                  <a:srgbClr val="222222"/>
                </a:solidFill>
                <a:effectLst/>
                <a:latin typeface="Courier 10 Pitch"/>
                <a:cs typeface="Arial" pitchFamily="34" charset="0"/>
              </a:rPr>
              <a:t> B</a:t>
            </a:r>
            <a:r>
              <a:rPr kumimoji="0" lang="en-US" b="0" i="0" u="none" strike="noStrike" cap="none" normalizeH="0" baseline="0" dirty="0" smtClean="0">
                <a:ln>
                  <a:noFill/>
                </a:ln>
                <a:solidFill>
                  <a:schemeClr val="tx1"/>
                </a:solidFill>
                <a:effectLst/>
                <a:latin typeface="Arial" pitchFamily="34" charset="0"/>
                <a:cs typeface="Arial" pitchFamily="34" charset="0"/>
              </a:rPr>
              <a:t> </a:t>
            </a:r>
            <a:endParaRPr kumimoji="0" lang="en-US" sz="8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19736"/>
            <a:ext cx="6705600" cy="646331"/>
          </a:xfrm>
          <a:prstGeom prst="rect">
            <a:avLst/>
          </a:prstGeom>
          <a:solidFill>
            <a:srgbClr val="EEEEEE"/>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Notation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R1 ⋈</a:t>
            </a:r>
            <a:r>
              <a:rPr kumimoji="0" lang="en-US" sz="1050" b="0" i="0" u="none" strike="noStrike" cap="none" normalizeH="0" baseline="-30000" dirty="0" smtClean="0">
                <a:ln>
                  <a:noFill/>
                </a:ln>
                <a:solidFill>
                  <a:schemeClr val="tx1"/>
                </a:solidFill>
                <a:effectLst/>
                <a:latin typeface="Courier New" pitchFamily="49" charset="0"/>
                <a:cs typeface="Courier New" pitchFamily="49" charset="0"/>
              </a:rPr>
              <a:t>θ</a:t>
            </a: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 R2</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52400" y="685800"/>
            <a:ext cx="8001000" cy="923330"/>
          </a:xfrm>
          <a:prstGeom prst="rect">
            <a:avLst/>
          </a:prstGeom>
        </p:spPr>
        <p:txBody>
          <a:bodyPr wrap="square">
            <a:spAutoFit/>
          </a:bodyPr>
          <a:lstStyle/>
          <a:p>
            <a:r>
              <a:rPr lang="en-US" dirty="0"/>
              <a:t>R1 and R2 are relations having attributes (A1, A2, .., An) and (B1, B2,.. ,</a:t>
            </a:r>
            <a:r>
              <a:rPr lang="en-US" dirty="0" err="1"/>
              <a:t>Bn</a:t>
            </a:r>
            <a:r>
              <a:rPr lang="en-US" dirty="0"/>
              <a:t>) such that the attributes don’t have anything in common, that is R1 ∩ R2 = Φ.</a:t>
            </a:r>
          </a:p>
          <a:p>
            <a:r>
              <a:rPr lang="en-US" dirty="0"/>
              <a:t>Theta join can use all kinds of comparison operators.</a:t>
            </a:r>
          </a:p>
        </p:txBody>
      </p:sp>
      <p:graphicFrame>
        <p:nvGraphicFramePr>
          <p:cNvPr id="7" name="Table 6"/>
          <p:cNvGraphicFramePr>
            <a:graphicFrameLocks noGrp="1"/>
          </p:cNvGraphicFramePr>
          <p:nvPr/>
        </p:nvGraphicFramePr>
        <p:xfrm>
          <a:off x="457200" y="1752600"/>
          <a:ext cx="5460111" cy="1584960"/>
        </p:xfrm>
        <a:graphic>
          <a:graphicData uri="http://schemas.openxmlformats.org/drawingml/2006/table">
            <a:tbl>
              <a:tblPr/>
              <a:tblGrid>
                <a:gridCol w="1820037"/>
                <a:gridCol w="1820037"/>
                <a:gridCol w="1820037"/>
              </a:tblGrid>
              <a:tr h="0">
                <a:tc gridSpan="3">
                  <a:txBody>
                    <a:bodyPr/>
                    <a:lstStyle/>
                    <a:p>
                      <a:pPr algn="ctr" fontAlgn="t"/>
                      <a:r>
                        <a:rPr lang="en-US" dirty="0"/>
                        <a:t>Student</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c hMerge="1">
                  <a:txBody>
                    <a:bodyPr/>
                    <a:lstStyle/>
                    <a:p>
                      <a:endParaRPr lang="en-US"/>
                    </a:p>
                  </a:txBody>
                  <a:tcPr/>
                </a:tc>
                <a:tc hMerge="1">
                  <a:txBody>
                    <a:bodyPr/>
                    <a:lstStyle/>
                    <a:p>
                      <a:endParaRPr lang="en-US"/>
                    </a:p>
                  </a:txBody>
                  <a:tcPr/>
                </a:tc>
              </a:tr>
              <a:tr h="0">
                <a:tc>
                  <a:txBody>
                    <a:bodyPr/>
                    <a:lstStyle/>
                    <a:p>
                      <a:pPr fontAlgn="t"/>
                      <a:r>
                        <a:rPr lang="en-US"/>
                        <a:t>SID</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c>
                  <a:txBody>
                    <a:bodyPr/>
                    <a:lstStyle/>
                    <a:p>
                      <a:pPr fontAlgn="t"/>
                      <a:r>
                        <a:rPr lang="en-US"/>
                        <a:t>Name</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c>
                  <a:txBody>
                    <a:bodyPr/>
                    <a:lstStyle/>
                    <a:p>
                      <a:pPr fontAlgn="t"/>
                      <a:r>
                        <a:rPr lang="en-US"/>
                        <a:t>Std</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r>
              <a:tr h="350520">
                <a:tc>
                  <a:txBody>
                    <a:bodyPr/>
                    <a:lstStyle/>
                    <a:p>
                      <a:pPr fontAlgn="t"/>
                      <a:r>
                        <a:rPr lang="en-US"/>
                        <a:t>101</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Alex</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10</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r h="0">
                <a:tc>
                  <a:txBody>
                    <a:bodyPr/>
                    <a:lstStyle/>
                    <a:p>
                      <a:pPr fontAlgn="t"/>
                      <a:r>
                        <a:rPr lang="en-US"/>
                        <a:t>102</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Maria</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dirty="0"/>
                        <a:t>11</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457200" y="3505200"/>
          <a:ext cx="5460112" cy="2377440"/>
        </p:xfrm>
        <a:graphic>
          <a:graphicData uri="http://schemas.openxmlformats.org/drawingml/2006/table">
            <a:tbl>
              <a:tblPr/>
              <a:tblGrid>
                <a:gridCol w="2730056"/>
                <a:gridCol w="2730056"/>
              </a:tblGrid>
              <a:tr h="0">
                <a:tc gridSpan="2">
                  <a:txBody>
                    <a:bodyPr/>
                    <a:lstStyle/>
                    <a:p>
                      <a:pPr algn="ctr" fontAlgn="t"/>
                      <a:r>
                        <a:rPr lang="en-US" dirty="0"/>
                        <a:t>Subjects</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c hMerge="1">
                  <a:txBody>
                    <a:bodyPr/>
                    <a:lstStyle/>
                    <a:p>
                      <a:endParaRPr lang="en-US"/>
                    </a:p>
                  </a:txBody>
                  <a:tcPr/>
                </a:tc>
              </a:tr>
              <a:tr h="0">
                <a:tc>
                  <a:txBody>
                    <a:bodyPr/>
                    <a:lstStyle/>
                    <a:p>
                      <a:pPr fontAlgn="t"/>
                      <a:r>
                        <a:rPr lang="en-US"/>
                        <a:t>Class</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c>
                  <a:txBody>
                    <a:bodyPr/>
                    <a:lstStyle/>
                    <a:p>
                      <a:pPr fontAlgn="t"/>
                      <a:r>
                        <a:rPr lang="en-US"/>
                        <a:t>Subject</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r>
              <a:tr h="0">
                <a:tc>
                  <a:txBody>
                    <a:bodyPr/>
                    <a:lstStyle/>
                    <a:p>
                      <a:pPr fontAlgn="t"/>
                      <a:r>
                        <a:rPr lang="en-US"/>
                        <a:t>10</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dirty="0"/>
                        <a:t>Math</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r h="0">
                <a:tc>
                  <a:txBody>
                    <a:bodyPr/>
                    <a:lstStyle/>
                    <a:p>
                      <a:pPr fontAlgn="t"/>
                      <a:r>
                        <a:rPr lang="en-US"/>
                        <a:t>10</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English</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r h="0">
                <a:tc>
                  <a:txBody>
                    <a:bodyPr/>
                    <a:lstStyle/>
                    <a:p>
                      <a:pPr fontAlgn="t"/>
                      <a:r>
                        <a:rPr lang="en-US"/>
                        <a:t>11</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dirty="0"/>
                        <a:t>Music</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r h="0">
                <a:tc>
                  <a:txBody>
                    <a:bodyPr/>
                    <a:lstStyle/>
                    <a:p>
                      <a:pPr fontAlgn="t"/>
                      <a:r>
                        <a:rPr lang="en-US"/>
                        <a:t>11</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dirty="0"/>
                        <a:t>Sports</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bl>
          </a:graphicData>
        </a:graphic>
      </p:graphicFrame>
      <p:sp>
        <p:nvSpPr>
          <p:cNvPr id="17411" name="Rectangle 3"/>
          <p:cNvSpPr>
            <a:spLocks noChangeArrowheads="1"/>
          </p:cNvSpPr>
          <p:nvPr/>
        </p:nvSpPr>
        <p:spPr bwMode="auto">
          <a:xfrm>
            <a:off x="228600" y="6046859"/>
            <a:ext cx="7772400" cy="707886"/>
          </a:xfrm>
          <a:prstGeom prst="rect">
            <a:avLst/>
          </a:prstGeom>
          <a:solidFill>
            <a:srgbClr val="EEEEEE"/>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Arial" pitchFamily="34" charset="0"/>
                <a:cs typeface="Arial" pitchFamily="34" charset="0"/>
              </a:rPr>
              <a:t>Student_Detail</a:t>
            </a:r>
            <a:r>
              <a:rPr kumimoji="0" lang="en-US" sz="2000" b="0" i="0" u="none" strike="noStrike" cap="none" normalizeH="0" baseline="0" dirty="0" smtClean="0">
                <a:ln>
                  <a:noFill/>
                </a:ln>
                <a:solidFill>
                  <a:srgbClr val="000000"/>
                </a:solidFill>
                <a:effectLst/>
                <a:latin typeface="Arial" pitchFamily="34" charset="0"/>
                <a:cs typeface="Arial" pitchFamily="34" charset="0"/>
              </a:rPr>
              <a:t> −</a:t>
            </a:r>
            <a:endParaRPr kumimoji="0" lang="en-US"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STUDENT </a:t>
            </a:r>
            <a:r>
              <a:rPr kumimoji="0" lang="en-US" sz="2000" b="0" i="0" u="none" strike="noStrike" cap="none" normalizeH="0" baseline="0" dirty="0" smtClean="0">
                <a:ln>
                  <a:noFill/>
                </a:ln>
                <a:solidFill>
                  <a:schemeClr val="tx1"/>
                </a:solidFill>
                <a:effectLst/>
                <a:latin typeface="Courier New" pitchFamily="49" charset="0"/>
                <a:cs typeface="Courier New" pitchFamily="49" charset="0"/>
              </a:rPr>
              <a:t>⋈</a:t>
            </a:r>
            <a:r>
              <a:rPr kumimoji="0" lang="en-US" b="0" i="0" u="none" strike="noStrike" cap="none" normalizeH="0" baseline="-30000" dirty="0" err="1" smtClean="0">
                <a:ln>
                  <a:noFill/>
                </a:ln>
                <a:solidFill>
                  <a:schemeClr val="tx1"/>
                </a:solidFill>
                <a:effectLst/>
                <a:latin typeface="Courier New" pitchFamily="49" charset="0"/>
                <a:cs typeface="Courier New" pitchFamily="49" charset="0"/>
              </a:rPr>
              <a:t>Student.Std</a:t>
            </a:r>
            <a:r>
              <a:rPr kumimoji="0" lang="en-US" b="0" i="0" u="none" strike="noStrike" cap="none" normalizeH="0" baseline="-30000" dirty="0" smtClean="0">
                <a:ln>
                  <a:noFill/>
                </a:ln>
                <a:solidFill>
                  <a:schemeClr val="tx1"/>
                </a:solidFill>
                <a:effectLst/>
                <a:latin typeface="Courier New" pitchFamily="49" charset="0"/>
                <a:cs typeface="Courier New" pitchFamily="49" charset="0"/>
              </a:rPr>
              <a:t> = </a:t>
            </a:r>
            <a:r>
              <a:rPr kumimoji="0" lang="en-US" b="0" i="0" u="none" strike="noStrike" cap="none" normalizeH="0" baseline="-30000" dirty="0" err="1" smtClean="0">
                <a:ln>
                  <a:noFill/>
                </a:ln>
                <a:solidFill>
                  <a:schemeClr val="tx1"/>
                </a:solidFill>
                <a:effectLst/>
                <a:latin typeface="Courier New" pitchFamily="49" charset="0"/>
                <a:cs typeface="Courier New" pitchFamily="49" charset="0"/>
              </a:rPr>
              <a:t>Subject.Class</a:t>
            </a:r>
            <a:r>
              <a:rPr kumimoji="0" lang="en-US" b="0" i="0" u="none" strike="noStrike" cap="none" normalizeH="0" baseline="0" dirty="0" err="1" smtClean="0">
                <a:ln>
                  <a:noFill/>
                </a:ln>
                <a:solidFill>
                  <a:schemeClr val="tx1"/>
                </a:solidFill>
                <a:effectLst/>
                <a:latin typeface="Courier New" pitchFamily="49" charset="0"/>
                <a:cs typeface="Courier New" pitchFamily="49" charset="0"/>
              </a:rPr>
              <a:t>SUBJECT</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0"/>
          <a:ext cx="7467600" cy="2377440"/>
        </p:xfrm>
        <a:graphic>
          <a:graphicData uri="http://schemas.openxmlformats.org/drawingml/2006/table">
            <a:tbl>
              <a:tblPr/>
              <a:tblGrid>
                <a:gridCol w="1493520"/>
                <a:gridCol w="1493520"/>
                <a:gridCol w="1493520"/>
                <a:gridCol w="1493520"/>
                <a:gridCol w="1493520"/>
              </a:tblGrid>
              <a:tr h="0">
                <a:tc gridSpan="5">
                  <a:txBody>
                    <a:bodyPr/>
                    <a:lstStyle/>
                    <a:p>
                      <a:pPr algn="ctr" fontAlgn="t"/>
                      <a:r>
                        <a:rPr lang="en-US" dirty="0" err="1"/>
                        <a:t>Student_detail</a:t>
                      </a:r>
                      <a:endParaRPr lang="en-US" dirty="0"/>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fontAlgn="t"/>
                      <a:r>
                        <a:rPr lang="en-US"/>
                        <a:t>SID</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c>
                  <a:txBody>
                    <a:bodyPr/>
                    <a:lstStyle/>
                    <a:p>
                      <a:pPr fontAlgn="t"/>
                      <a:r>
                        <a:rPr lang="en-US"/>
                        <a:t>Name</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c>
                  <a:txBody>
                    <a:bodyPr/>
                    <a:lstStyle/>
                    <a:p>
                      <a:pPr fontAlgn="t"/>
                      <a:r>
                        <a:rPr lang="en-US"/>
                        <a:t>Std</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c>
                  <a:txBody>
                    <a:bodyPr/>
                    <a:lstStyle/>
                    <a:p>
                      <a:pPr fontAlgn="t"/>
                      <a:r>
                        <a:rPr lang="en-US"/>
                        <a:t>Class</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c>
                  <a:txBody>
                    <a:bodyPr/>
                    <a:lstStyle/>
                    <a:p>
                      <a:pPr fontAlgn="t"/>
                      <a:r>
                        <a:rPr lang="en-US"/>
                        <a:t>Subject</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EEEEE"/>
                    </a:solidFill>
                  </a:tcPr>
                </a:tc>
              </a:tr>
              <a:tr h="0">
                <a:tc>
                  <a:txBody>
                    <a:bodyPr/>
                    <a:lstStyle/>
                    <a:p>
                      <a:pPr fontAlgn="t"/>
                      <a:r>
                        <a:rPr lang="en-US"/>
                        <a:t>101</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Alex</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10</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10</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Math</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r h="0">
                <a:tc>
                  <a:txBody>
                    <a:bodyPr/>
                    <a:lstStyle/>
                    <a:p>
                      <a:pPr fontAlgn="t"/>
                      <a:r>
                        <a:rPr lang="en-US"/>
                        <a:t>101</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Alex</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10</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10</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English</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r h="0">
                <a:tc>
                  <a:txBody>
                    <a:bodyPr/>
                    <a:lstStyle/>
                    <a:p>
                      <a:pPr fontAlgn="t"/>
                      <a:r>
                        <a:rPr lang="en-US"/>
                        <a:t>102</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Maria</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11</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11</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Music</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r h="0">
                <a:tc>
                  <a:txBody>
                    <a:bodyPr/>
                    <a:lstStyle/>
                    <a:p>
                      <a:pPr fontAlgn="t"/>
                      <a:r>
                        <a:rPr lang="en-US"/>
                        <a:t>102</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Maria</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11</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a:t>11</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c>
                  <a:txBody>
                    <a:bodyPr/>
                    <a:lstStyle/>
                    <a:p>
                      <a:pPr fontAlgn="t"/>
                      <a:r>
                        <a:rPr lang="en-US" dirty="0"/>
                        <a:t>Sports</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tcPr>
                </a:tc>
              </a:tr>
            </a:tbl>
          </a:graphicData>
        </a:graphic>
      </p:graphicFrame>
      <p:sp>
        <p:nvSpPr>
          <p:cNvPr id="3" name="Rectangle 2"/>
          <p:cNvSpPr/>
          <p:nvPr/>
        </p:nvSpPr>
        <p:spPr>
          <a:xfrm>
            <a:off x="381000" y="2514600"/>
            <a:ext cx="7391400" cy="1015663"/>
          </a:xfrm>
          <a:prstGeom prst="rect">
            <a:avLst/>
          </a:prstGeom>
        </p:spPr>
        <p:txBody>
          <a:bodyPr wrap="square">
            <a:spAutoFit/>
          </a:bodyPr>
          <a:lstStyle/>
          <a:p>
            <a:r>
              <a:rPr lang="en-US" sz="2400" b="1" dirty="0"/>
              <a:t>Equijoin</a:t>
            </a:r>
          </a:p>
          <a:p>
            <a:r>
              <a:rPr lang="en-US" dirty="0"/>
              <a:t>When Theta join uses only </a:t>
            </a:r>
            <a:r>
              <a:rPr lang="en-US" b="1" dirty="0"/>
              <a:t>equality</a:t>
            </a:r>
            <a:r>
              <a:rPr lang="en-US" dirty="0"/>
              <a:t> comparison operator, it is said to be equijoin. The above example corresponds to equijoin.</a:t>
            </a:r>
          </a:p>
        </p:txBody>
      </p:sp>
      <p:sp>
        <p:nvSpPr>
          <p:cNvPr id="4" name="Rectangle 3"/>
          <p:cNvSpPr/>
          <p:nvPr/>
        </p:nvSpPr>
        <p:spPr>
          <a:xfrm>
            <a:off x="457200" y="3505200"/>
            <a:ext cx="7772400" cy="1200329"/>
          </a:xfrm>
          <a:prstGeom prst="rect">
            <a:avLst/>
          </a:prstGeom>
        </p:spPr>
        <p:txBody>
          <a:bodyPr wrap="square">
            <a:spAutoFit/>
          </a:bodyPr>
          <a:lstStyle/>
          <a:p>
            <a:r>
              <a:rPr lang="en-US" b="1" dirty="0"/>
              <a:t>EQUI Join</a:t>
            </a:r>
          </a:p>
          <a:p>
            <a:r>
              <a:rPr lang="en-US" b="1" dirty="0"/>
              <a:t>EQUI JOIN</a:t>
            </a:r>
            <a:r>
              <a:rPr lang="en-US" dirty="0"/>
              <a:t> is done when a Theta join uses only the equivalence condition. EQUI join is the most difficult operation to implement efficiently in an RDBMS, and one reason why RDBMS have essential performance problems.</a:t>
            </a:r>
          </a:p>
        </p:txBody>
      </p:sp>
      <p:graphicFrame>
        <p:nvGraphicFramePr>
          <p:cNvPr id="5" name="Table 4"/>
          <p:cNvGraphicFramePr>
            <a:graphicFrameLocks noGrp="1"/>
          </p:cNvGraphicFramePr>
          <p:nvPr/>
        </p:nvGraphicFramePr>
        <p:xfrm>
          <a:off x="457200" y="5410200"/>
          <a:ext cx="6096000" cy="347458"/>
        </p:xfrm>
        <a:graphic>
          <a:graphicData uri="http://schemas.openxmlformats.org/drawingml/2006/table">
            <a:tbl>
              <a:tblPr/>
              <a:tblGrid>
                <a:gridCol w="6096000"/>
              </a:tblGrid>
              <a:tr h="347458">
                <a:tc>
                  <a:txBody>
                    <a:bodyPr/>
                    <a:lstStyle/>
                    <a:p>
                      <a:pPr algn="l"/>
                      <a:r>
                        <a:rPr lang="es-ES" sz="1700" dirty="0"/>
                        <a:t>A ⋈ </a:t>
                      </a:r>
                      <a:r>
                        <a:rPr lang="es-ES" sz="1700" dirty="0" err="1"/>
                        <a:t>A.column</a:t>
                      </a:r>
                      <a:r>
                        <a:rPr lang="es-ES" sz="1700" dirty="0"/>
                        <a:t> 2 = </a:t>
                      </a:r>
                      <a:r>
                        <a:rPr lang="es-ES" sz="1700" dirty="0" err="1"/>
                        <a:t>B.column</a:t>
                      </a:r>
                      <a:r>
                        <a:rPr lang="es-ES" sz="1700" dirty="0"/>
                        <a:t> 2 (B)</a:t>
                      </a:r>
                    </a:p>
                  </a:txBody>
                  <a:tcPr marL="86865" marR="86865" marT="43432" marB="43432" anchor="ctr">
                    <a:lnL>
                      <a:noFill/>
                    </a:lnL>
                    <a:lnR>
                      <a:noFill/>
                    </a:lnR>
                    <a:lnT>
                      <a:noFill/>
                    </a:lnT>
                    <a:lnB>
                      <a:noFill/>
                    </a:lnB>
                    <a:solidFill>
                      <a:srgbClr val="F9F9F9"/>
                    </a:solidFill>
                  </a:tcPr>
                </a:tc>
              </a:tr>
            </a:tbl>
          </a:graphicData>
        </a:graphic>
      </p:graphicFrame>
      <p:sp>
        <p:nvSpPr>
          <p:cNvPr id="18433" name="Rectangle 1"/>
          <p:cNvSpPr>
            <a:spLocks noChangeArrowheads="1"/>
          </p:cNvSpPr>
          <p:nvPr/>
        </p:nvSpPr>
        <p:spPr bwMode="auto">
          <a:xfrm>
            <a:off x="457200" y="4648200"/>
            <a:ext cx="7315200" cy="661720"/>
          </a:xfrm>
          <a:prstGeom prst="rect">
            <a:avLst/>
          </a:prstGeom>
          <a:noFill/>
          <a:ln w="9525">
            <a:noFill/>
            <a:miter lim="800000"/>
            <a:headEnd/>
            <a:tailEnd/>
          </a:ln>
          <a:effectLst/>
        </p:spPr>
        <p:txBody>
          <a:bodyPr vert="horz" wrap="square" lIns="91440" tIns="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Source Sans Pro"/>
                <a:cs typeface="Arial" pitchFamily="34" charset="0"/>
              </a:rPr>
              <a:t>For example:</a:t>
            </a:r>
            <a:endParaRPr kumimoji="0" lang="en-US" sz="1600" b="0" i="0" u="none" strike="noStrike" cap="none" normalizeH="0" baseline="0" dirty="0" smtClean="0">
              <a:ln>
                <a:noFill/>
              </a:ln>
              <a:solidFill>
                <a:srgbClr val="222222"/>
              </a:solidFill>
              <a:effectLst/>
              <a:latin typeface="Courier 10 Pitch"/>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Courier 10 Pitch"/>
                <a:cs typeface="Arial" pitchFamily="34" charset="0"/>
              </a:rPr>
              <a:t>A ⋈ </a:t>
            </a:r>
            <a:r>
              <a:rPr kumimoji="0" lang="en-US" sz="1600" b="0" i="0" u="none" strike="noStrike" cap="none" normalizeH="0" baseline="-30000" dirty="0" err="1" smtClean="0">
                <a:ln>
                  <a:noFill/>
                </a:ln>
                <a:solidFill>
                  <a:srgbClr val="222222"/>
                </a:solidFill>
                <a:effectLst/>
                <a:latin typeface="Courier 10 Pitch"/>
                <a:cs typeface="Arial" pitchFamily="34" charset="0"/>
              </a:rPr>
              <a:t>A.column</a:t>
            </a:r>
            <a:r>
              <a:rPr kumimoji="0" lang="en-US" sz="1600" b="0" i="0" u="none" strike="noStrike" cap="none" normalizeH="0" baseline="-30000" dirty="0" smtClean="0">
                <a:ln>
                  <a:noFill/>
                </a:ln>
                <a:solidFill>
                  <a:srgbClr val="222222"/>
                </a:solidFill>
                <a:effectLst/>
                <a:latin typeface="Courier 10 Pitch"/>
                <a:cs typeface="Arial" pitchFamily="34" charset="0"/>
              </a:rPr>
              <a:t> 2 = </a:t>
            </a:r>
            <a:r>
              <a:rPr kumimoji="0" lang="en-US" sz="1600" b="0" i="0" u="none" strike="noStrike" cap="none" normalizeH="0" baseline="-30000" dirty="0" err="1" smtClean="0">
                <a:ln>
                  <a:noFill/>
                </a:ln>
                <a:solidFill>
                  <a:srgbClr val="222222"/>
                </a:solidFill>
                <a:effectLst/>
                <a:latin typeface="Courier 10 Pitch"/>
                <a:cs typeface="Arial" pitchFamily="34" charset="0"/>
              </a:rPr>
              <a:t>B.column</a:t>
            </a:r>
            <a:r>
              <a:rPr kumimoji="0" lang="en-US" sz="1600" b="0" i="0" u="none" strike="noStrike" cap="none" normalizeH="0" baseline="-30000" dirty="0" smtClean="0">
                <a:ln>
                  <a:noFill/>
                </a:ln>
                <a:solidFill>
                  <a:srgbClr val="222222"/>
                </a:solidFill>
                <a:effectLst/>
                <a:latin typeface="Courier 10 Pitch"/>
                <a:cs typeface="Arial" pitchFamily="34" charset="0"/>
              </a:rPr>
              <a:t> 2 </a:t>
            </a:r>
            <a:r>
              <a:rPr kumimoji="0" lang="en-US" sz="1600" b="0" i="0" u="none" strike="noStrike" cap="none" normalizeH="0" baseline="0" dirty="0" smtClean="0">
                <a:ln>
                  <a:noFill/>
                </a:ln>
                <a:solidFill>
                  <a:srgbClr val="222222"/>
                </a:solidFill>
                <a:effectLst/>
                <a:latin typeface="Courier 10 Pitch"/>
                <a:cs typeface="Arial" pitchFamily="34" charset="0"/>
              </a:rPr>
              <a:t>(B)</a:t>
            </a:r>
            <a:r>
              <a:rPr kumimoji="0" lang="en-US" sz="1050" b="0" i="0" u="none" strike="noStrike" cap="none" normalizeH="0" baseline="0" dirty="0" smtClean="0">
                <a:ln>
                  <a:noFill/>
                </a:ln>
                <a:solidFill>
                  <a:schemeClr val="tx1"/>
                </a:solidFill>
                <a:effectLst/>
                <a:latin typeface="Arial" pitchFamily="34"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609600" y="5791200"/>
          <a:ext cx="6096000" cy="694916"/>
        </p:xfrm>
        <a:graphic>
          <a:graphicData uri="http://schemas.openxmlformats.org/drawingml/2006/table">
            <a:tbl>
              <a:tblPr/>
              <a:tblGrid>
                <a:gridCol w="3048000"/>
                <a:gridCol w="3048000"/>
              </a:tblGrid>
              <a:tr h="347458">
                <a:tc>
                  <a:txBody>
                    <a:bodyPr/>
                    <a:lstStyle/>
                    <a:p>
                      <a:pPr algn="l"/>
                      <a:r>
                        <a:rPr lang="en-US" sz="1700" dirty="0" smtClean="0"/>
                        <a:t>Column </a:t>
                      </a:r>
                      <a:r>
                        <a:rPr lang="en-US" sz="1700" dirty="0"/>
                        <a:t>1</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c>
                  <a:txBody>
                    <a:bodyPr/>
                    <a:lstStyle/>
                    <a:p>
                      <a:pPr algn="l"/>
                      <a:r>
                        <a:rPr lang="en-US" sz="1700"/>
                        <a:t>column 2</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r>
              <a:tr h="347458">
                <a:tc>
                  <a:txBody>
                    <a:bodyPr/>
                    <a:lstStyle/>
                    <a:p>
                      <a:r>
                        <a:rPr lang="en-US" sz="1700"/>
                        <a:t>1</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9F9F9"/>
                    </a:solidFill>
                  </a:tcPr>
                </a:tc>
                <a:tc>
                  <a:txBody>
                    <a:bodyPr/>
                    <a:lstStyle/>
                    <a:p>
                      <a:r>
                        <a:rPr lang="en-US" sz="1700" dirty="0"/>
                        <a:t>1</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9F9F9"/>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107290"/>
            <a:ext cx="89154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Natural Join (</a:t>
            </a:r>
            <a:r>
              <a:rPr kumimoji="0" lang="en-US" sz="2000" b="0" i="0" u="none" strike="noStrike" cap="none" normalizeH="0" baseline="0" dirty="0" smtClean="0">
                <a:ln>
                  <a:noFill/>
                </a:ln>
                <a:solidFill>
                  <a:schemeClr val="tx1"/>
                </a:solidFill>
                <a:effectLst/>
                <a:latin typeface="Arial" pitchFamily="34" charset="0"/>
                <a:cs typeface="Arial" pitchFamily="34"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Natural join does not use any comparison operator. It does not concatenate the way a Cartesian product does. We can perform a Natural Join only if there is at least one common attribute that exists between two relations. In addition, the attributes must have the same name and domain.</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Natural join acts on those matching attributes where the values of attributes in both the relations are same.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52400" y="1600200"/>
            <a:ext cx="8686800" cy="646331"/>
          </a:xfrm>
          <a:prstGeom prst="rect">
            <a:avLst/>
          </a:prstGeom>
        </p:spPr>
        <p:txBody>
          <a:bodyPr wrap="square">
            <a:spAutoFit/>
          </a:bodyPr>
          <a:lstStyle/>
          <a:p>
            <a:r>
              <a:rPr lang="en-US" dirty="0"/>
              <a:t>Select </a:t>
            </a:r>
            <a:r>
              <a:rPr lang="en-US" dirty="0" err="1"/>
              <a:t>employee.empId</a:t>
            </a:r>
            <a:r>
              <a:rPr lang="en-US" dirty="0"/>
              <a:t>, </a:t>
            </a:r>
            <a:r>
              <a:rPr lang="en-US" dirty="0" err="1"/>
              <a:t>employee.empName</a:t>
            </a:r>
            <a:r>
              <a:rPr lang="en-US" dirty="0"/>
              <a:t>, </a:t>
            </a:r>
            <a:r>
              <a:rPr lang="en-US" dirty="0" err="1"/>
              <a:t>department.deptId</a:t>
            </a:r>
            <a:r>
              <a:rPr lang="en-US" dirty="0"/>
              <a:t>, </a:t>
            </a:r>
            <a:r>
              <a:rPr lang="en-US" dirty="0" err="1"/>
              <a:t>department.deptName</a:t>
            </a:r>
            <a:r>
              <a:rPr lang="en-US" dirty="0"/>
              <a:t> from employee Natural Join department;</a:t>
            </a:r>
          </a:p>
        </p:txBody>
      </p:sp>
      <p:sp>
        <p:nvSpPr>
          <p:cNvPr id="9" name="Rectangle 8"/>
          <p:cNvSpPr/>
          <p:nvPr/>
        </p:nvSpPr>
        <p:spPr>
          <a:xfrm>
            <a:off x="304800" y="2362200"/>
            <a:ext cx="5638800" cy="646331"/>
          </a:xfrm>
          <a:prstGeom prst="rect">
            <a:avLst/>
          </a:prstGeom>
        </p:spPr>
        <p:txBody>
          <a:bodyPr wrap="square">
            <a:spAutoFit/>
          </a:bodyPr>
          <a:lstStyle/>
          <a:p>
            <a:r>
              <a:rPr lang="en-US" dirty="0"/>
              <a:t>Example:</a:t>
            </a:r>
          </a:p>
          <a:p>
            <a:r>
              <a:rPr lang="en-US" dirty="0"/>
              <a:t>Consider the following two tables</a:t>
            </a:r>
          </a:p>
        </p:txBody>
      </p:sp>
      <p:graphicFrame>
        <p:nvGraphicFramePr>
          <p:cNvPr id="10" name="Table 9"/>
          <p:cNvGraphicFramePr>
            <a:graphicFrameLocks noGrp="1"/>
          </p:cNvGraphicFramePr>
          <p:nvPr/>
        </p:nvGraphicFramePr>
        <p:xfrm>
          <a:off x="609600" y="3048000"/>
          <a:ext cx="6096000" cy="1389832"/>
        </p:xfrm>
        <a:graphic>
          <a:graphicData uri="http://schemas.openxmlformats.org/drawingml/2006/table">
            <a:tbl>
              <a:tblPr/>
              <a:tblGrid>
                <a:gridCol w="3048000"/>
                <a:gridCol w="3048000"/>
              </a:tblGrid>
              <a:tr h="347458">
                <a:tc gridSpan="2">
                  <a:txBody>
                    <a:bodyPr/>
                    <a:lstStyle/>
                    <a:p>
                      <a:pPr algn="l"/>
                      <a:r>
                        <a:rPr lang="en-US" sz="1700"/>
                        <a:t>C</a:t>
                      </a:r>
                    </a:p>
                  </a:txBody>
                  <a:tcPr marL="86865" marR="86865" marT="43432" marB="43432" anchor="ctr">
                    <a:lnL>
                      <a:noFill/>
                    </a:lnL>
                    <a:lnR>
                      <a:noFill/>
                    </a:lnR>
                    <a:lnT>
                      <a:noFill/>
                    </a:lnT>
                    <a:lnB>
                      <a:noFill/>
                    </a:lnB>
                    <a:solidFill>
                      <a:srgbClr val="F9F9F9"/>
                    </a:solidFill>
                  </a:tcPr>
                </a:tc>
                <a:tc hMerge="1">
                  <a:txBody>
                    <a:bodyPr/>
                    <a:lstStyle/>
                    <a:p>
                      <a:endParaRPr lang="en-US"/>
                    </a:p>
                  </a:txBody>
                  <a:tcPr/>
                </a:tc>
              </a:tr>
              <a:tr h="347458">
                <a:tc>
                  <a:txBody>
                    <a:bodyPr/>
                    <a:lstStyle/>
                    <a:p>
                      <a:pPr algn="l"/>
                      <a:r>
                        <a:rPr lang="en-US" sz="1700"/>
                        <a:t>Num</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c>
                  <a:txBody>
                    <a:bodyPr/>
                    <a:lstStyle/>
                    <a:p>
                      <a:pPr algn="l"/>
                      <a:r>
                        <a:rPr lang="en-US" sz="1700"/>
                        <a:t>Square</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r>
              <a:tr h="347458">
                <a:tc>
                  <a:txBody>
                    <a:bodyPr/>
                    <a:lstStyle/>
                    <a:p>
                      <a:r>
                        <a:rPr lang="en-US" sz="1700"/>
                        <a:t>2</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c>
                  <a:txBody>
                    <a:bodyPr/>
                    <a:lstStyle/>
                    <a:p>
                      <a:r>
                        <a:rPr lang="en-US" sz="1700"/>
                        <a:t>4</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r>
              <a:tr h="347458">
                <a:tc>
                  <a:txBody>
                    <a:bodyPr/>
                    <a:lstStyle/>
                    <a:p>
                      <a:r>
                        <a:rPr lang="en-US" sz="1700"/>
                        <a:t>3</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FFFFF"/>
                    </a:solidFill>
                  </a:tcPr>
                </a:tc>
                <a:tc>
                  <a:txBody>
                    <a:bodyPr/>
                    <a:lstStyle/>
                    <a:p>
                      <a:r>
                        <a:rPr lang="en-US" sz="1700" dirty="0"/>
                        <a:t>9</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FFFFF"/>
                    </a:solidFill>
                  </a:tcPr>
                </a:tc>
              </a:tr>
            </a:tbl>
          </a:graphicData>
        </a:graphic>
      </p:graphicFrame>
      <p:graphicFrame>
        <p:nvGraphicFramePr>
          <p:cNvPr id="11" name="Table 10"/>
          <p:cNvGraphicFramePr>
            <a:graphicFrameLocks noGrp="1"/>
          </p:cNvGraphicFramePr>
          <p:nvPr/>
        </p:nvGraphicFramePr>
        <p:xfrm>
          <a:off x="609600" y="4648200"/>
          <a:ext cx="6096000" cy="1389832"/>
        </p:xfrm>
        <a:graphic>
          <a:graphicData uri="http://schemas.openxmlformats.org/drawingml/2006/table">
            <a:tbl>
              <a:tblPr/>
              <a:tblGrid>
                <a:gridCol w="3048000"/>
                <a:gridCol w="3048000"/>
              </a:tblGrid>
              <a:tr h="347458">
                <a:tc gridSpan="2">
                  <a:txBody>
                    <a:bodyPr/>
                    <a:lstStyle/>
                    <a:p>
                      <a:pPr algn="l"/>
                      <a:r>
                        <a:rPr lang="en-US" sz="1700" dirty="0"/>
                        <a:t>D</a:t>
                      </a:r>
                    </a:p>
                  </a:txBody>
                  <a:tcPr marL="86865" marR="86865" marT="43432" marB="43432" anchor="ctr">
                    <a:lnL>
                      <a:noFill/>
                    </a:lnL>
                    <a:lnR>
                      <a:noFill/>
                    </a:lnR>
                    <a:lnT>
                      <a:noFill/>
                    </a:lnT>
                    <a:lnB>
                      <a:noFill/>
                    </a:lnB>
                    <a:solidFill>
                      <a:srgbClr val="F9F9F9"/>
                    </a:solidFill>
                  </a:tcPr>
                </a:tc>
                <a:tc hMerge="1">
                  <a:txBody>
                    <a:bodyPr/>
                    <a:lstStyle/>
                    <a:p>
                      <a:endParaRPr lang="en-US"/>
                    </a:p>
                  </a:txBody>
                  <a:tcPr/>
                </a:tc>
              </a:tr>
              <a:tr h="347458">
                <a:tc>
                  <a:txBody>
                    <a:bodyPr/>
                    <a:lstStyle/>
                    <a:p>
                      <a:pPr algn="l"/>
                      <a:r>
                        <a:rPr lang="en-US" sz="1700"/>
                        <a:t>Num</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c>
                  <a:txBody>
                    <a:bodyPr/>
                    <a:lstStyle/>
                    <a:p>
                      <a:pPr algn="l"/>
                      <a:r>
                        <a:rPr lang="en-US" sz="1700"/>
                        <a:t>Cube</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r>
              <a:tr h="347458">
                <a:tc>
                  <a:txBody>
                    <a:bodyPr/>
                    <a:lstStyle/>
                    <a:p>
                      <a:r>
                        <a:rPr lang="en-US" sz="1700"/>
                        <a:t>2</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c>
                  <a:txBody>
                    <a:bodyPr/>
                    <a:lstStyle/>
                    <a:p>
                      <a:r>
                        <a:rPr lang="en-US" sz="1700"/>
                        <a:t>8</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r>
              <a:tr h="347458">
                <a:tc>
                  <a:txBody>
                    <a:bodyPr/>
                    <a:lstStyle/>
                    <a:p>
                      <a:r>
                        <a:rPr lang="en-US" sz="1700"/>
                        <a:t>3</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FFFFF"/>
                    </a:solidFill>
                  </a:tcPr>
                </a:tc>
                <a:tc>
                  <a:txBody>
                    <a:bodyPr/>
                    <a:lstStyle/>
                    <a:p>
                      <a:r>
                        <a:rPr lang="en-US" sz="1700" dirty="0"/>
                        <a:t>18</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FFFFF"/>
                    </a:solidFill>
                  </a:tcPr>
                </a:tc>
              </a:tr>
            </a:tbl>
          </a:graphicData>
        </a:graphic>
      </p:graphicFrame>
      <p:sp>
        <p:nvSpPr>
          <p:cNvPr id="19460" name="Rectangle 4"/>
          <p:cNvSpPr>
            <a:spLocks noChangeArrowheads="1"/>
          </p:cNvSpPr>
          <p:nvPr/>
        </p:nvSpPr>
        <p:spPr bwMode="auto">
          <a:xfrm>
            <a:off x="685800" y="6248400"/>
            <a:ext cx="1524000" cy="353943"/>
          </a:xfrm>
          <a:prstGeom prst="rect">
            <a:avLst/>
          </a:prstGeom>
          <a:noFill/>
          <a:ln w="9525">
            <a:noFill/>
            <a:miter lim="800000"/>
            <a:headEnd/>
            <a:tailEnd/>
          </a:ln>
          <a:effectLst/>
        </p:spPr>
        <p:txBody>
          <a:bodyPr vert="horz" wrap="square" lIns="91440" tIns="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Courier 10 Pitch"/>
                <a:cs typeface="Arial" pitchFamily="34" charset="0"/>
              </a:rPr>
              <a:t>C ⋈ D</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81000"/>
            <a:ext cx="7315200" cy="2308324"/>
          </a:xfrm>
          <a:prstGeom prst="rect">
            <a:avLst/>
          </a:prstGeom>
        </p:spPr>
        <p:txBody>
          <a:bodyPr wrap="square">
            <a:spAutoFit/>
          </a:bodyPr>
          <a:lstStyle/>
          <a:p>
            <a:r>
              <a:rPr lang="en-US" b="1" dirty="0"/>
              <a:t>Outer Join</a:t>
            </a:r>
          </a:p>
          <a:p>
            <a:r>
              <a:rPr lang="en-US" dirty="0"/>
              <a:t>An </a:t>
            </a:r>
            <a:r>
              <a:rPr lang="en-US" b="1" dirty="0"/>
              <a:t>OUTER JOIN</a:t>
            </a:r>
            <a:r>
              <a:rPr lang="en-US" dirty="0"/>
              <a:t> doesn’t require each record in the two join tables to have a matching record. In this type of join, the table retains each record even if no other matching record exists.</a:t>
            </a:r>
          </a:p>
          <a:p>
            <a:r>
              <a:rPr lang="en-US" dirty="0"/>
              <a:t>Three types of Outer Joins are:</a:t>
            </a:r>
          </a:p>
          <a:p>
            <a:r>
              <a:rPr lang="en-US" dirty="0"/>
              <a:t>Left Outer Join</a:t>
            </a:r>
          </a:p>
          <a:p>
            <a:r>
              <a:rPr lang="en-US" dirty="0"/>
              <a:t>Right Outer Join</a:t>
            </a:r>
          </a:p>
          <a:p>
            <a:r>
              <a:rPr lang="en-US" dirty="0"/>
              <a:t>Full Outer Join</a:t>
            </a:r>
          </a:p>
        </p:txBody>
      </p:sp>
      <p:sp>
        <p:nvSpPr>
          <p:cNvPr id="20481" name="Rectangle 1"/>
          <p:cNvSpPr>
            <a:spLocks noChangeArrowheads="1"/>
          </p:cNvSpPr>
          <p:nvPr/>
        </p:nvSpPr>
        <p:spPr bwMode="auto">
          <a:xfrm>
            <a:off x="457200" y="2918311"/>
            <a:ext cx="8534400" cy="803400"/>
          </a:xfrm>
          <a:prstGeom prst="rect">
            <a:avLst/>
          </a:prstGeom>
          <a:solidFill>
            <a:srgbClr val="FFFFFF"/>
          </a:solidFill>
          <a:ln w="9525">
            <a:noFill/>
            <a:miter lim="800000"/>
            <a:headEnd/>
            <a:tailEnd/>
          </a:ln>
          <a:effectLst/>
        </p:spPr>
        <p:txBody>
          <a:bodyPr vert="horz" wrap="square" lIns="0" tIns="0" rIns="0" bIns="79350" numCol="1" anchor="ctr" anchorCtr="0" compatLnSpc="1">
            <a:prstTxWarp prst="textNoShape">
              <a:avLst/>
            </a:prstTxWarp>
            <a:spAutoFit/>
          </a:bodyPr>
          <a:lstStyle/>
          <a:p>
            <a:pPr fontAlgn="base">
              <a:spcBef>
                <a:spcPct val="0"/>
              </a:spcBef>
              <a:spcAft>
                <a:spcPct val="0"/>
              </a:spcAft>
            </a:pPr>
            <a:r>
              <a:rPr kumimoji="0" lang="en-US" sz="1900" b="1" i="0" u="none" strike="noStrike" cap="none" normalizeH="0" baseline="0" dirty="0" smtClean="0">
                <a:ln>
                  <a:noFill/>
                </a:ln>
                <a:solidFill>
                  <a:srgbClr val="222222"/>
                </a:solidFill>
                <a:effectLst/>
                <a:latin typeface="Source Sans Pro"/>
                <a:cs typeface="Arial" pitchFamily="34" charset="0"/>
              </a:rPr>
              <a:t>Left Outer Join (A   </a:t>
            </a:r>
            <a:r>
              <a:rPr kumimoji="0" lang="en-US" sz="900" b="1" i="0" u="none" strike="noStrike" cap="none" normalizeH="0" baseline="0" dirty="0" smtClean="0">
                <a:ln>
                  <a:noFill/>
                </a:ln>
                <a:solidFill>
                  <a:srgbClr val="222222"/>
                </a:solidFill>
                <a:effectLst/>
                <a:latin typeface="Source Sans Pro"/>
                <a:cs typeface="Arial" pitchFamily="34" charset="0"/>
              </a:rPr>
              <a:t> </a:t>
            </a:r>
            <a:r>
              <a:rPr kumimoji="0" lang="en-US" sz="1900" b="1" i="0" u="none" strike="noStrike" cap="none" normalizeH="0" baseline="0" dirty="0" smtClean="0">
                <a:ln>
                  <a:noFill/>
                </a:ln>
                <a:solidFill>
                  <a:srgbClr val="222222"/>
                </a:solidFill>
                <a:effectLst/>
                <a:latin typeface="Source Sans Pro"/>
                <a:cs typeface="Arial" pitchFamily="34" charset="0"/>
              </a:rPr>
              <a:t>   B)</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222222"/>
                </a:solidFill>
                <a:effectLst/>
                <a:latin typeface="Source Sans Pro"/>
                <a:cs typeface="Arial" pitchFamily="34" charset="0"/>
              </a:rPr>
              <a:t>LEFT JOIN</a:t>
            </a:r>
            <a:r>
              <a:rPr kumimoji="0" lang="en-US" sz="1400" b="0" i="0" u="none" strike="noStrike" cap="none" normalizeH="0" baseline="0" dirty="0" smtClean="0">
                <a:ln>
                  <a:noFill/>
                </a:ln>
                <a:solidFill>
                  <a:srgbClr val="222222"/>
                </a:solidFill>
                <a:effectLst/>
                <a:latin typeface="Source Sans Pro"/>
                <a:cs typeface="Arial" pitchFamily="34" charset="0"/>
              </a:rPr>
              <a:t> returns all the rows from the table on the left even if no matching rows have been found in the table on  right. When no matching record found in the table on the right, NULL is returned. </a:t>
            </a:r>
            <a:endParaRPr kumimoji="0" lang="en-US" sz="8800" b="0" i="0" u="none" strike="noStrike" cap="none" normalizeH="0" baseline="0" dirty="0" smtClean="0">
              <a:ln>
                <a:noFill/>
              </a:ln>
              <a:solidFill>
                <a:srgbClr val="222222"/>
              </a:solidFill>
              <a:effectLst/>
              <a:latin typeface="Source Sans Pro"/>
              <a:cs typeface="Arial" pitchFamily="34" charset="0"/>
            </a:endParaRPr>
          </a:p>
        </p:txBody>
      </p:sp>
      <p:pic>
        <p:nvPicPr>
          <p:cNvPr id="20482" name="Picture 2" descr="https://cdn.guru99.com/images/1/100518_0535_RelationalA5.png"/>
          <p:cNvPicPr>
            <a:picLocks noChangeAspect="1" noChangeArrowheads="1"/>
          </p:cNvPicPr>
          <p:nvPr/>
        </p:nvPicPr>
        <p:blipFill>
          <a:blip r:embed="rId2" cstate="print"/>
          <a:srcRect/>
          <a:stretch>
            <a:fillRect/>
          </a:stretch>
        </p:blipFill>
        <p:spPr bwMode="auto">
          <a:xfrm>
            <a:off x="2590800" y="2971800"/>
            <a:ext cx="228600" cy="152400"/>
          </a:xfrm>
          <a:prstGeom prst="rect">
            <a:avLst/>
          </a:prstGeom>
          <a:noFill/>
        </p:spPr>
      </p:pic>
      <p:pic>
        <p:nvPicPr>
          <p:cNvPr id="20483" name="Picture 3" descr="Left Outer Join"/>
          <p:cNvPicPr>
            <a:picLocks noChangeAspect="1" noChangeArrowheads="1"/>
          </p:cNvPicPr>
          <p:nvPr/>
        </p:nvPicPr>
        <p:blipFill>
          <a:blip r:embed="rId3" cstate="print"/>
          <a:srcRect/>
          <a:stretch>
            <a:fillRect/>
          </a:stretch>
        </p:blipFill>
        <p:spPr bwMode="auto">
          <a:xfrm>
            <a:off x="1295400" y="4648200"/>
            <a:ext cx="5143500" cy="13620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6553200" cy="923330"/>
          </a:xfrm>
          <a:prstGeom prst="rect">
            <a:avLst/>
          </a:prstGeom>
        </p:spPr>
        <p:txBody>
          <a:bodyPr wrap="square">
            <a:spAutoFit/>
          </a:bodyPr>
          <a:lstStyle/>
          <a:p>
            <a:r>
              <a:rPr lang="en-US" dirty="0"/>
              <a:t>Consider the following 2 Tables</a:t>
            </a:r>
          </a:p>
          <a:p>
            <a:r>
              <a:rPr lang="en-US" dirty="0" smtClean="0"/>
              <a:t/>
            </a:r>
            <a:br>
              <a:rPr lang="en-US" dirty="0" smtClean="0"/>
            </a:br>
            <a:endParaRPr lang="en-US" dirty="0"/>
          </a:p>
        </p:txBody>
      </p:sp>
      <p:graphicFrame>
        <p:nvGraphicFramePr>
          <p:cNvPr id="3" name="Table 2"/>
          <p:cNvGraphicFramePr>
            <a:graphicFrameLocks noGrp="1"/>
          </p:cNvGraphicFramePr>
          <p:nvPr/>
        </p:nvGraphicFramePr>
        <p:xfrm>
          <a:off x="381000" y="533400"/>
          <a:ext cx="6096000" cy="1729720"/>
        </p:xfrm>
        <a:graphic>
          <a:graphicData uri="http://schemas.openxmlformats.org/drawingml/2006/table">
            <a:tbl>
              <a:tblPr/>
              <a:tblGrid>
                <a:gridCol w="3048000"/>
                <a:gridCol w="3048000"/>
              </a:tblGrid>
              <a:tr h="289560">
                <a:tc gridSpan="2">
                  <a:txBody>
                    <a:bodyPr/>
                    <a:lstStyle/>
                    <a:p>
                      <a:pPr algn="l"/>
                      <a:r>
                        <a:rPr lang="en-US" sz="1700" dirty="0"/>
                        <a:t>A</a:t>
                      </a:r>
                    </a:p>
                  </a:txBody>
                  <a:tcPr marL="86865" marR="86865" marT="43432" marB="43432" anchor="ctr">
                    <a:lnL>
                      <a:noFill/>
                    </a:lnL>
                    <a:lnR>
                      <a:noFill/>
                    </a:lnR>
                    <a:lnT>
                      <a:noFill/>
                    </a:lnT>
                    <a:lnB>
                      <a:noFill/>
                    </a:lnB>
                    <a:solidFill>
                      <a:srgbClr val="F9F9F9"/>
                    </a:solidFill>
                  </a:tcPr>
                </a:tc>
                <a:tc hMerge="1">
                  <a:txBody>
                    <a:bodyPr/>
                    <a:lstStyle/>
                    <a:p>
                      <a:endParaRPr lang="en-US"/>
                    </a:p>
                  </a:txBody>
                  <a:tcPr/>
                </a:tc>
              </a:tr>
              <a:tr h="289560">
                <a:tc>
                  <a:txBody>
                    <a:bodyPr/>
                    <a:lstStyle/>
                    <a:p>
                      <a:pPr algn="l"/>
                      <a:r>
                        <a:rPr lang="en-US" sz="1700"/>
                        <a:t>Num</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c>
                  <a:txBody>
                    <a:bodyPr/>
                    <a:lstStyle/>
                    <a:p>
                      <a:pPr algn="l"/>
                      <a:r>
                        <a:rPr lang="en-US" sz="1700"/>
                        <a:t>Square</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r>
              <a:tr h="289560">
                <a:tc>
                  <a:txBody>
                    <a:bodyPr/>
                    <a:lstStyle/>
                    <a:p>
                      <a:r>
                        <a:rPr lang="en-US" sz="1700" dirty="0"/>
                        <a:t>2</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c>
                  <a:txBody>
                    <a:bodyPr/>
                    <a:lstStyle/>
                    <a:p>
                      <a:r>
                        <a:rPr lang="en-US" sz="1700"/>
                        <a:t>4</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r>
              <a:tr h="289560">
                <a:tc>
                  <a:txBody>
                    <a:bodyPr/>
                    <a:lstStyle/>
                    <a:p>
                      <a:r>
                        <a:rPr lang="en-US" sz="1700"/>
                        <a:t>3</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FFFFF"/>
                    </a:solidFill>
                  </a:tcPr>
                </a:tc>
                <a:tc>
                  <a:txBody>
                    <a:bodyPr/>
                    <a:lstStyle/>
                    <a:p>
                      <a:r>
                        <a:rPr lang="en-US" sz="1700"/>
                        <a:t>9</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FFFFF"/>
                    </a:solidFill>
                  </a:tcPr>
                </a:tc>
              </a:tr>
              <a:tr h="289560">
                <a:tc>
                  <a:txBody>
                    <a:bodyPr/>
                    <a:lstStyle/>
                    <a:p>
                      <a:r>
                        <a:rPr lang="en-US" sz="1700"/>
                        <a:t>4</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9F9F9"/>
                    </a:solidFill>
                  </a:tcPr>
                </a:tc>
                <a:tc>
                  <a:txBody>
                    <a:bodyPr/>
                    <a:lstStyle/>
                    <a:p>
                      <a:r>
                        <a:rPr lang="en-US" sz="1700" dirty="0"/>
                        <a:t>16</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9F9F9"/>
                    </a:solidFill>
                  </a:tcPr>
                </a:tc>
              </a:tr>
            </a:tbl>
          </a:graphicData>
        </a:graphic>
      </p:graphicFrame>
      <p:graphicFrame>
        <p:nvGraphicFramePr>
          <p:cNvPr id="4" name="Table 3"/>
          <p:cNvGraphicFramePr>
            <a:graphicFrameLocks noGrp="1"/>
          </p:cNvGraphicFramePr>
          <p:nvPr/>
        </p:nvGraphicFramePr>
        <p:xfrm>
          <a:off x="381000" y="2209800"/>
          <a:ext cx="6096000" cy="1737290"/>
        </p:xfrm>
        <a:graphic>
          <a:graphicData uri="http://schemas.openxmlformats.org/drawingml/2006/table">
            <a:tbl>
              <a:tblPr/>
              <a:tblGrid>
                <a:gridCol w="3048000"/>
                <a:gridCol w="3048000"/>
              </a:tblGrid>
              <a:tr h="347458">
                <a:tc gridSpan="2">
                  <a:txBody>
                    <a:bodyPr/>
                    <a:lstStyle/>
                    <a:p>
                      <a:pPr algn="l"/>
                      <a:r>
                        <a:rPr lang="en-US" sz="1700" dirty="0"/>
                        <a:t>B</a:t>
                      </a:r>
                    </a:p>
                  </a:txBody>
                  <a:tcPr marL="86865" marR="86865" marT="43432" marB="43432" anchor="ctr">
                    <a:lnL>
                      <a:noFill/>
                    </a:lnL>
                    <a:lnR>
                      <a:noFill/>
                    </a:lnR>
                    <a:lnT>
                      <a:noFill/>
                    </a:lnT>
                    <a:lnB>
                      <a:noFill/>
                    </a:lnB>
                    <a:solidFill>
                      <a:srgbClr val="F9F9F9"/>
                    </a:solidFill>
                  </a:tcPr>
                </a:tc>
                <a:tc hMerge="1">
                  <a:txBody>
                    <a:bodyPr/>
                    <a:lstStyle/>
                    <a:p>
                      <a:endParaRPr lang="en-US"/>
                    </a:p>
                  </a:txBody>
                  <a:tcPr/>
                </a:tc>
              </a:tr>
              <a:tr h="347458">
                <a:tc>
                  <a:txBody>
                    <a:bodyPr/>
                    <a:lstStyle/>
                    <a:p>
                      <a:pPr algn="l"/>
                      <a:r>
                        <a:rPr lang="en-US" sz="1700"/>
                        <a:t>Num</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c>
                  <a:txBody>
                    <a:bodyPr/>
                    <a:lstStyle/>
                    <a:p>
                      <a:pPr algn="l"/>
                      <a:r>
                        <a:rPr lang="en-US" sz="1700"/>
                        <a:t>Cube</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r>
              <a:tr h="347458">
                <a:tc>
                  <a:txBody>
                    <a:bodyPr/>
                    <a:lstStyle/>
                    <a:p>
                      <a:r>
                        <a:rPr lang="en-US" sz="1700" dirty="0"/>
                        <a:t>2</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c>
                  <a:txBody>
                    <a:bodyPr/>
                    <a:lstStyle/>
                    <a:p>
                      <a:r>
                        <a:rPr lang="en-US" sz="1700"/>
                        <a:t>8</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r>
              <a:tr h="347458">
                <a:tc>
                  <a:txBody>
                    <a:bodyPr/>
                    <a:lstStyle/>
                    <a:p>
                      <a:r>
                        <a:rPr lang="en-US" sz="1700" dirty="0"/>
                        <a:t>3</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FFFFF"/>
                    </a:solidFill>
                  </a:tcPr>
                </a:tc>
                <a:tc>
                  <a:txBody>
                    <a:bodyPr/>
                    <a:lstStyle/>
                    <a:p>
                      <a:r>
                        <a:rPr lang="en-US" sz="1700"/>
                        <a:t>18</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FFFFF"/>
                    </a:solidFill>
                  </a:tcPr>
                </a:tc>
              </a:tr>
              <a:tr h="347458">
                <a:tc>
                  <a:txBody>
                    <a:bodyPr/>
                    <a:lstStyle/>
                    <a:p>
                      <a:r>
                        <a:rPr lang="en-US" sz="1700" dirty="0"/>
                        <a:t>5</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9F9F9"/>
                    </a:solidFill>
                  </a:tcPr>
                </a:tc>
                <a:tc>
                  <a:txBody>
                    <a:bodyPr/>
                    <a:lstStyle/>
                    <a:p>
                      <a:r>
                        <a:rPr lang="en-US" sz="1700" dirty="0"/>
                        <a:t>75</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9F9F9"/>
                    </a:solidFill>
                  </a:tcPr>
                </a:tc>
              </a:tr>
            </a:tbl>
          </a:graphicData>
        </a:graphic>
      </p:graphicFrame>
      <p:sp>
        <p:nvSpPr>
          <p:cNvPr id="21505" name="Rectangle 1"/>
          <p:cNvSpPr>
            <a:spLocks noChangeArrowheads="1"/>
          </p:cNvSpPr>
          <p:nvPr/>
        </p:nvSpPr>
        <p:spPr bwMode="auto">
          <a:xfrm>
            <a:off x="381000" y="3962400"/>
            <a:ext cx="2667000" cy="353943"/>
          </a:xfrm>
          <a:prstGeom prst="rect">
            <a:avLst/>
          </a:prstGeom>
          <a:noFill/>
          <a:ln w="9525">
            <a:noFill/>
            <a:miter lim="800000"/>
            <a:headEnd/>
            <a:tailEnd/>
          </a:ln>
          <a:effectLst/>
        </p:spPr>
        <p:txBody>
          <a:bodyPr vert="horz" wrap="square" lIns="91440" tIns="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Courier 10 Pitch"/>
                <a:cs typeface="Arial" pitchFamily="34" charset="0"/>
              </a:rPr>
              <a:t>A        B</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endParaRPr kumimoji="0" lang="en-US" sz="2000" b="0" i="0" u="none" strike="noStrike" cap="none" normalizeH="0" baseline="0" dirty="0" smtClean="0">
              <a:ln>
                <a:noFill/>
              </a:ln>
              <a:solidFill>
                <a:srgbClr val="222222"/>
              </a:solidFill>
              <a:effectLst/>
              <a:latin typeface="Courier 10 Pitch"/>
              <a:cs typeface="Arial" pitchFamily="34" charset="0"/>
            </a:endParaRPr>
          </a:p>
        </p:txBody>
      </p:sp>
      <p:pic>
        <p:nvPicPr>
          <p:cNvPr id="21506" name="Picture 2" descr="https://cdn.guru99.com/images/1/100518_0535_RelationalA5.png"/>
          <p:cNvPicPr>
            <a:picLocks noChangeAspect="1" noChangeArrowheads="1"/>
          </p:cNvPicPr>
          <p:nvPr/>
        </p:nvPicPr>
        <p:blipFill>
          <a:blip r:embed="rId2" cstate="print"/>
          <a:srcRect/>
          <a:stretch>
            <a:fillRect/>
          </a:stretch>
        </p:blipFill>
        <p:spPr bwMode="auto">
          <a:xfrm>
            <a:off x="762000" y="4038600"/>
            <a:ext cx="342900" cy="228600"/>
          </a:xfrm>
          <a:prstGeom prst="rect">
            <a:avLst/>
          </a:prstGeom>
          <a:noFill/>
        </p:spPr>
      </p:pic>
      <p:graphicFrame>
        <p:nvGraphicFramePr>
          <p:cNvPr id="8" name="Table 7"/>
          <p:cNvGraphicFramePr>
            <a:graphicFrameLocks noGrp="1"/>
          </p:cNvGraphicFramePr>
          <p:nvPr/>
        </p:nvGraphicFramePr>
        <p:xfrm>
          <a:off x="381000" y="4724400"/>
          <a:ext cx="6096000" cy="1388318"/>
        </p:xfrm>
        <a:graphic>
          <a:graphicData uri="http://schemas.openxmlformats.org/drawingml/2006/table">
            <a:tbl>
              <a:tblPr/>
              <a:tblGrid>
                <a:gridCol w="2032000"/>
                <a:gridCol w="2032000"/>
                <a:gridCol w="2032000"/>
              </a:tblGrid>
              <a:tr h="118858">
                <a:tc gridSpan="3">
                  <a:txBody>
                    <a:bodyPr/>
                    <a:lstStyle/>
                    <a:p>
                      <a:pPr algn="l"/>
                      <a:endParaRPr lang="en-US" sz="1700" dirty="0"/>
                    </a:p>
                  </a:txBody>
                  <a:tcPr marL="86865" marR="86865" marT="43432" marB="43432" anchor="ctr">
                    <a:lnL>
                      <a:noFill/>
                    </a:lnL>
                    <a:lnR>
                      <a:noFill/>
                    </a:lnR>
                    <a:lnT>
                      <a:noFill/>
                    </a:lnT>
                    <a:lnB>
                      <a:noFill/>
                    </a:lnB>
                    <a:solidFill>
                      <a:srgbClr val="F9F9F9"/>
                    </a:solidFill>
                  </a:tcPr>
                </a:tc>
                <a:tc hMerge="1">
                  <a:txBody>
                    <a:bodyPr/>
                    <a:lstStyle/>
                    <a:p>
                      <a:endParaRPr lang="en-US"/>
                    </a:p>
                  </a:txBody>
                  <a:tcPr/>
                </a:tc>
                <a:tc hMerge="1">
                  <a:txBody>
                    <a:bodyPr/>
                    <a:lstStyle/>
                    <a:p>
                      <a:endParaRPr lang="en-US"/>
                    </a:p>
                  </a:txBody>
                  <a:tcPr/>
                </a:tc>
              </a:tr>
              <a:tr h="347458">
                <a:tc>
                  <a:txBody>
                    <a:bodyPr/>
                    <a:lstStyle/>
                    <a:p>
                      <a:pPr algn="l"/>
                      <a:r>
                        <a:rPr lang="en-US" sz="1700"/>
                        <a:t>Num</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c>
                  <a:txBody>
                    <a:bodyPr/>
                    <a:lstStyle/>
                    <a:p>
                      <a:pPr algn="l"/>
                      <a:r>
                        <a:rPr lang="en-US" sz="1700"/>
                        <a:t>Square</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c>
                  <a:txBody>
                    <a:bodyPr/>
                    <a:lstStyle/>
                    <a:p>
                      <a:pPr algn="l"/>
                      <a:r>
                        <a:rPr lang="en-US" sz="1700"/>
                        <a:t>Cube</a:t>
                      </a:r>
                    </a:p>
                  </a:txBody>
                  <a:tcPr marL="86865" marR="86865" marT="43432" marB="43432" anchor="ctr">
                    <a:lnL>
                      <a:noFill/>
                    </a:lnL>
                    <a:lnR>
                      <a:noFill/>
                    </a:lnR>
                    <a:lnT>
                      <a:noFill/>
                    </a:lnT>
                    <a:lnB w="7620" cap="flat" cmpd="sng" algn="ctr">
                      <a:solidFill>
                        <a:srgbClr val="EEEEEE"/>
                      </a:solidFill>
                      <a:prstDash val="solid"/>
                      <a:round/>
                      <a:headEnd type="none" w="med" len="med"/>
                      <a:tailEnd type="none" w="med" len="med"/>
                    </a:lnB>
                    <a:solidFill>
                      <a:srgbClr val="F2F2F2"/>
                    </a:solidFill>
                  </a:tcPr>
                </a:tc>
              </a:tr>
              <a:tr h="347458">
                <a:tc>
                  <a:txBody>
                    <a:bodyPr/>
                    <a:lstStyle/>
                    <a:p>
                      <a:r>
                        <a:rPr lang="en-US" sz="1700"/>
                        <a:t>2</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c>
                  <a:txBody>
                    <a:bodyPr/>
                    <a:lstStyle/>
                    <a:p>
                      <a:r>
                        <a:rPr lang="en-US" sz="1700"/>
                        <a:t>4</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c>
                  <a:txBody>
                    <a:bodyPr/>
                    <a:lstStyle/>
                    <a:p>
                      <a:r>
                        <a:rPr lang="en-US" sz="1700"/>
                        <a:t>8</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9F9F9"/>
                    </a:solidFill>
                  </a:tcPr>
                </a:tc>
              </a:tr>
              <a:tr h="347458">
                <a:tc>
                  <a:txBody>
                    <a:bodyPr/>
                    <a:lstStyle/>
                    <a:p>
                      <a:r>
                        <a:rPr lang="en-US" sz="1700"/>
                        <a:t>3</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FFFFF"/>
                    </a:solidFill>
                  </a:tcPr>
                </a:tc>
                <a:tc>
                  <a:txBody>
                    <a:bodyPr/>
                    <a:lstStyle/>
                    <a:p>
                      <a:r>
                        <a:rPr lang="en-US" sz="1700" dirty="0"/>
                        <a:t>9</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FFFFF"/>
                    </a:solidFill>
                  </a:tcPr>
                </a:tc>
                <a:tc>
                  <a:txBody>
                    <a:bodyPr/>
                    <a:lstStyle/>
                    <a:p>
                      <a:r>
                        <a:rPr lang="en-US" sz="1700" dirty="0"/>
                        <a:t>18</a:t>
                      </a:r>
                    </a:p>
                  </a:txBody>
                  <a:tcPr marL="86865" marR="86865" marT="43432" marB="43432" anchor="ctr">
                    <a:lnL>
                      <a:noFill/>
                    </a:lnL>
                    <a:lnR>
                      <a:noFill/>
                    </a:lnR>
                    <a:lnT w="7620" cap="flat" cmpd="sng" algn="ctr">
                      <a:solidFill>
                        <a:srgbClr val="EEEEEE"/>
                      </a:solidFill>
                      <a:prstDash val="solid"/>
                      <a:round/>
                      <a:headEnd type="none" w="med" len="med"/>
                      <a:tailEnd type="none" w="med" len="med"/>
                    </a:lnT>
                    <a:lnB>
                      <a:noFill/>
                    </a:lnB>
                    <a:solidFill>
                      <a:srgbClr val="FFFFFF"/>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865</Words>
  <Application>Microsoft Office PowerPoint</Application>
  <PresentationFormat>On-screen Show (4:3)</PresentationFormat>
  <Paragraphs>183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UNIT-2.4</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UNIT-2.4</dc:title>
  <dc:creator>vedant</dc:creator>
  <cp:lastModifiedBy>vedant</cp:lastModifiedBy>
  <cp:revision>21</cp:revision>
  <dcterms:created xsi:type="dcterms:W3CDTF">2021-10-22T06:26:11Z</dcterms:created>
  <dcterms:modified xsi:type="dcterms:W3CDTF">2021-10-27T07:59:42Z</dcterms:modified>
</cp:coreProperties>
</file>