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4D3BE-4F78-4919-9D69-CF9F373F6DD2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F2D26-BB4A-4BF8-8F0F-574B7F0434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38099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UNIT-2.2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RELATIONAL ALGEBRA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0"/>
    </mc:Choice>
    <mc:Fallback xmlns="">
      <p:transition spd="slow" advTm="1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Union Operation: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Suppose there are two tuples R and S. The union operation contains all the tuples that are either in R or S or both in R &amp; S.</a:t>
            </a:r>
          </a:p>
          <a:p>
            <a:r>
              <a:rPr lang="en-US" dirty="0"/>
              <a:t>It eliminates the duplicate tuples. It is denoted by ∪.</a:t>
            </a:r>
          </a:p>
          <a:p>
            <a:pPr marL="0" indent="0">
              <a:buNone/>
            </a:pPr>
            <a:r>
              <a:rPr lang="en-US" dirty="0"/>
              <a:t>Notation: R ∪ S   </a:t>
            </a:r>
          </a:p>
          <a:p>
            <a:r>
              <a:rPr lang="en-US" dirty="0"/>
              <a:t>A union operation must hold the following condition:</a:t>
            </a:r>
          </a:p>
          <a:p>
            <a:r>
              <a:rPr lang="en-US" dirty="0"/>
              <a:t>R and S must have the attribute of the same number.</a:t>
            </a:r>
          </a:p>
          <a:p>
            <a:r>
              <a:rPr lang="en-US" dirty="0"/>
              <a:t>Duplicate tuples are eliminated automatically.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7"/>
    </mc:Choice>
    <mc:Fallback xmlns="">
      <p:transition spd="slow"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Example:   </a:t>
            </a:r>
            <a:r>
              <a:rPr lang="en-US" sz="2400" b="1" dirty="0" smtClean="0"/>
              <a:t>DEPOSITOR </a:t>
            </a:r>
            <a:r>
              <a:rPr lang="en-US" sz="2400" b="1" dirty="0"/>
              <a:t>RELATION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2121925"/>
          <a:ext cx="8229600" cy="3482512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CUSTOMER_NAME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80D0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D0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D0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ACCOUNT_NO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80D0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D0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D0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Johnson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A-101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A-121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Mayes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A-321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Turner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A-176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Johnson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A-273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Jones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A-472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Lindsay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A-284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2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"/>
    </mc:Choice>
    <mc:Fallback xmlns="">
      <p:transition spd="slow" advTm="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2121925"/>
          <a:ext cx="8229600" cy="3482512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CUSTOMER_NAME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50A7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A7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A7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LOAN_NO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50A7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A7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A7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Jones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L-17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L-23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Hayes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L-15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Jackson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L-14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Curry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L-93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L-11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Williams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L-17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03654" y="1295400"/>
            <a:ext cx="279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BORROW RELATION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1"/>
    </mc:Choice>
    <mc:Fallback xmlns="">
      <p:transition spd="slow" advTm="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45221" y="1600202"/>
          <a:ext cx="7853558" cy="4525958"/>
        </p:xfrm>
        <a:graphic>
          <a:graphicData uri="http://schemas.openxmlformats.org/drawingml/2006/table">
            <a:tbl>
              <a:tblPr/>
              <a:tblGrid>
                <a:gridCol w="7853558"/>
              </a:tblGrid>
              <a:tr h="4771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CUSTOMER_NAME</a:t>
                      </a:r>
                    </a:p>
                  </a:txBody>
                  <a:tcPr marL="108450" marR="108450" marT="108450" marB="108450">
                    <a:lnL w="9525" cap="flat" cmpd="sng" algn="ctr">
                      <a:solidFill>
                        <a:srgbClr val="80D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D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D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Johnson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Hayes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Turner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Jones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Lindsay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Jackson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Curry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Williams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4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Mayes</a:t>
                      </a:r>
                    </a:p>
                  </a:txBody>
                  <a:tcPr marL="72300" marR="72300" marT="72300" marB="72300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359890"/>
            <a:ext cx="8610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9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9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	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I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nput: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∏ CUSTOMER_NAME (BORROW) ∪ ∏ CUSTOMER_NAME (DEPOSITOR)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	Output: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8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4"/>
    </mc:Choice>
    <mc:Fallback xmlns="">
      <p:transition spd="slow" advTm="1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 Intersection: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there are two tuples R and S. The set intersection operation contains all tuples that are in both R &amp; S.</a:t>
            </a:r>
          </a:p>
          <a:p>
            <a:r>
              <a:rPr lang="en-US" dirty="0"/>
              <a:t>It is denoted by intersection ∩.</a:t>
            </a:r>
          </a:p>
          <a:p>
            <a:pPr marL="0" indent="0">
              <a:buNone/>
            </a:pPr>
            <a:r>
              <a:rPr lang="en-US" dirty="0"/>
              <a:t>Notation: R ∩ S  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2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4"/>
    </mc:Choice>
    <mc:Fallback xmlns="">
      <p:transition spd="slow" advTm="1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Example</a:t>
            </a:r>
            <a:r>
              <a:rPr lang="en-US" b="1" dirty="0"/>
              <a:t>:</a:t>
            </a:r>
            <a:r>
              <a:rPr lang="en-US" dirty="0"/>
              <a:t> Using the above DEPOSITOR table and BORROW table</a:t>
            </a:r>
          </a:p>
          <a:p>
            <a:r>
              <a:rPr lang="en-US" b="1" dirty="0"/>
              <a:t>Input:</a:t>
            </a:r>
            <a:endParaRPr lang="en-US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∏ CUSTOMER_NAME (BORROW) ∩ ∏ CUSTOMER_NAME (DEPOSITOR) 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Output:</a:t>
            </a:r>
            <a:endParaRPr kumimoji="0" lang="en-US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92675"/>
              </p:ext>
            </p:extLst>
          </p:nvPr>
        </p:nvGraphicFramePr>
        <p:xfrm>
          <a:off x="457200" y="4800600"/>
          <a:ext cx="8229600" cy="1353292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CUSTOMER_NAME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D0C9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C9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C9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Jones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5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3"/>
    </mc:Choice>
    <mc:Fallback xmlns="">
      <p:transition spd="slow" advTm="29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 Difference: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there are two tuples R and S. The set intersection operation contains all tuples that are in R but not in S.</a:t>
            </a:r>
          </a:p>
          <a:p>
            <a:r>
              <a:rPr lang="en-US" dirty="0"/>
              <a:t>It is denoted by intersection minus (-).</a:t>
            </a:r>
          </a:p>
          <a:p>
            <a:r>
              <a:rPr lang="en-US" dirty="0"/>
              <a:t>Notation: R - S 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3"/>
    </mc:Choice>
    <mc:Fallback xmlns="">
      <p:transition spd="slow" advTm="25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Example:</a:t>
            </a:r>
            <a:r>
              <a:rPr lang="en-US" dirty="0"/>
              <a:t> Using the above DEPOSITOR table and BORROW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Input: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∏ CUSTOMER_NAME (BORROW) - ∏ CUSTOMER_NAME (DEPOSITOR)  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081023"/>
              </p:ext>
            </p:extLst>
          </p:nvPr>
        </p:nvGraphicFramePr>
        <p:xfrm>
          <a:off x="464127" y="3810000"/>
          <a:ext cx="8229600" cy="220498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CUSTOMER_NAME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D05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5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5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Jackson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Hayes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Willians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Curry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3243882"/>
            <a:ext cx="2186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Output:</a:t>
            </a:r>
            <a:endParaRPr kumimoji="0" lang="en-US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51"/>
    </mc:Choice>
    <mc:Fallback xmlns="">
      <p:transition spd="slow" advTm="3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Cartesian product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Cartesian product is used to combine each row in one table with each row in the other table. It is also known as a cross product.</a:t>
            </a:r>
          </a:p>
          <a:p>
            <a:r>
              <a:rPr lang="en-US" dirty="0"/>
              <a:t>It is denoted by X.</a:t>
            </a:r>
          </a:p>
          <a:p>
            <a:r>
              <a:rPr lang="en-US" dirty="0"/>
              <a:t>Notation: E X D 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9"/>
    </mc:Choice>
    <mc:Fallback xmlns="">
      <p:transition spd="slow" advTm="1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552710"/>
              </p:ext>
            </p:extLst>
          </p:nvPr>
        </p:nvGraphicFramePr>
        <p:xfrm>
          <a:off x="304865" y="1490484"/>
          <a:ext cx="8229600" cy="1779136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EMP_ID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305B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5B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5B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EMP_NAME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305B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5B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5B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EMP_DEPT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305B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5B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5B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Harry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John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435985"/>
              </p:ext>
            </p:extLst>
          </p:nvPr>
        </p:nvGraphicFramePr>
        <p:xfrm>
          <a:off x="270164" y="3505200"/>
          <a:ext cx="8229600" cy="1779136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45863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DEPT_NO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205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DEPT_NAME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205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5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5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38936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Marketing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936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Sales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38936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Legal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56527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64" y="228600"/>
            <a:ext cx="76961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610B4B"/>
                </a:solidFill>
                <a:effectLst/>
                <a:latin typeface="erdana"/>
                <a:cs typeface="Arial" pitchFamily="34" charset="0"/>
              </a:rPr>
              <a:t>Example: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EMPLOYEE DEPARTMENT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Input: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EMPLOYEE X DEPARTMENT 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3"/>
    </mc:Choice>
    <mc:Fallback xmlns="">
      <p:transition spd="slow" advTm="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Relational Algebra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Relational Algebra is procedural query language, which takes Relation as input and generate relation as output. Relational algebra mainly provides theoretical foundation for relational databases and SQL.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2"/>
    </mc:Choice>
    <mc:Fallback xmlns="">
      <p:transition spd="slow" advTm="21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96081"/>
          <a:ext cx="8229600" cy="4334200"/>
        </p:xfrm>
        <a:graphic>
          <a:graphicData uri="http://schemas.openxmlformats.org/drawingml/2006/table">
            <a:tbl>
              <a:tblPr/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EMP_ID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EMP_NAME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EMP_DEPT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DEPT_NO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DEPT_NAME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6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Marketing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Sales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Legal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Harry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Marketing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Harry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Sales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Harry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Legal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John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Marketing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John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Sales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John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Legal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1808634"/>
            <a:ext cx="23115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: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704" y="838200"/>
            <a:ext cx="1706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Output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8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7"/>
    </mc:Choice>
    <mc:Fallback xmlns="">
      <p:transition spd="slow" advTm="1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Rename Operation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rename operation is used to rename the output relation. It is denoted by </a:t>
            </a:r>
            <a:r>
              <a:rPr lang="en-US" b="1" dirty="0"/>
              <a:t>rho</a:t>
            </a:r>
            <a:r>
              <a:rPr lang="en-US" dirty="0"/>
              <a:t> (ρ).</a:t>
            </a:r>
          </a:p>
          <a:p>
            <a:r>
              <a:rPr lang="en-US" b="1" dirty="0"/>
              <a:t>Example:</a:t>
            </a:r>
            <a:r>
              <a:rPr lang="en-US" dirty="0"/>
              <a:t> We can use the rename operator to rename STUDENT relation to STUDENT1.</a:t>
            </a:r>
          </a:p>
          <a:p>
            <a:r>
              <a:rPr lang="en-US" dirty="0"/>
              <a:t>ρ(STUDENT1, STUDENT) 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6"/>
    </mc:Choice>
    <mc:Fallback xmlns="">
      <p:transition spd="slow" advTm="25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07912"/>
            <a:ext cx="8763000" cy="1770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174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erdana"/>
                <a:cs typeface="Arial" pitchFamily="34" charset="0"/>
              </a:rPr>
              <a:t>Relational Calculus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Relational calculus is a non-procedural query language. In the non-procedural query language, the user is concerned with the details of how to obtain the end results.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The relational calculus tells what to do but never explains how to do</a:t>
            </a:r>
            <a:r>
              <a:rPr lang="en-US" sz="1400" dirty="0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.</a:t>
            </a:r>
            <a:endParaRPr lang="en-US" sz="1400" dirty="0" smtClean="0">
              <a:solidFill>
                <a:srgbClr val="333333"/>
              </a:solidFill>
              <a:latin typeface="inter-regular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erdana"/>
                <a:cs typeface="Arial" pitchFamily="34" charset="0"/>
              </a:rPr>
              <a:t>Types of Relational calculus</a:t>
            </a:r>
            <a:r>
              <a:rPr lang="en-US" sz="2000" dirty="0" smtClean="0">
                <a:solidFill>
                  <a:srgbClr val="610B38"/>
                </a:solidFill>
                <a:latin typeface="erdana"/>
                <a:cs typeface="Arial" pitchFamily="34" charset="0"/>
              </a:rPr>
              <a:t>:</a:t>
            </a:r>
          </a:p>
        </p:txBody>
      </p:sp>
      <p:pic>
        <p:nvPicPr>
          <p:cNvPr id="1026" name="Picture 2" descr="DBMS Relational Calcu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166872"/>
            <a:ext cx="4953000" cy="2724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52400"/>
            <a:ext cx="8763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610B4B"/>
                </a:solidFill>
                <a:latin typeface="erdana"/>
                <a:cs typeface="Arial" pitchFamily="34" charset="0"/>
              </a:rPr>
              <a:t>1</a:t>
            </a:r>
            <a:r>
              <a:rPr lang="en-US" sz="2400" dirty="0" smtClean="0">
                <a:latin typeface="erdana"/>
                <a:cs typeface="Arial" pitchFamily="34" charset="0"/>
              </a:rPr>
              <a:t>. </a:t>
            </a:r>
            <a:r>
              <a:rPr lang="en-US" sz="2400" dirty="0" err="1" smtClean="0">
                <a:latin typeface="erdana"/>
                <a:cs typeface="Arial" pitchFamily="34" charset="0"/>
              </a:rPr>
              <a:t>Tuple</a:t>
            </a:r>
            <a:r>
              <a:rPr lang="en-US" sz="2400" dirty="0" smtClean="0">
                <a:latin typeface="erdana"/>
                <a:cs typeface="Arial" pitchFamily="34" charset="0"/>
              </a:rPr>
              <a:t> Relational Calculus (TRC</a:t>
            </a:r>
            <a:r>
              <a:rPr lang="en-US" sz="2400" dirty="0" smtClean="0">
                <a:solidFill>
                  <a:srgbClr val="610B4B"/>
                </a:solidFill>
                <a:latin typeface="erdana"/>
                <a:cs typeface="Arial" pitchFamily="34" charset="0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The </a:t>
            </a:r>
            <a:r>
              <a:rPr lang="en-US" dirty="0" err="1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tuple</a:t>
            </a:r>
            <a:r>
              <a:rPr lang="en-US" dirty="0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 relational calculus is specified to select the </a:t>
            </a:r>
            <a:r>
              <a:rPr lang="en-US" dirty="0" err="1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tuples</a:t>
            </a:r>
            <a:r>
              <a:rPr lang="en-US" dirty="0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 in a relation. In TRC, filtering variable uses the </a:t>
            </a:r>
            <a:r>
              <a:rPr lang="en-US" dirty="0" err="1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tuples</a:t>
            </a:r>
            <a:r>
              <a:rPr lang="en-US" dirty="0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 of a relation.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The result of the relation can have one or more </a:t>
            </a:r>
            <a:r>
              <a:rPr lang="en-US" dirty="0" err="1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tuples</a:t>
            </a:r>
            <a:r>
              <a:rPr lang="en-US" dirty="0" smtClean="0">
                <a:solidFill>
                  <a:srgbClr val="000000"/>
                </a:solidFill>
                <a:latin typeface="inter-regular"/>
                <a:cs typeface="Arial" pitchFamily="34" charset="0"/>
              </a:rPr>
              <a:t>.</a:t>
            </a:r>
            <a:endParaRPr lang="en-US" dirty="0" smtClean="0">
              <a:latin typeface="inter-regular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inter-bold"/>
                <a:cs typeface="Arial" pitchFamily="34" charset="0"/>
              </a:rPr>
              <a:t>Notation:</a:t>
            </a:r>
            <a:endParaRPr lang="en-US" sz="7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{T | P (T)}   or {T | Condition (T)}   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Where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inter-bold"/>
                <a:cs typeface="Arial" pitchFamily="34" charset="0"/>
              </a:rPr>
              <a:t>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 is the resulting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tuples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inter-bold"/>
                <a:cs typeface="Arial" pitchFamily="34" charset="0"/>
              </a:rPr>
              <a:t>P(T)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 is the condition used to fetch 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3505200"/>
            <a:ext cx="853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For example:</a:t>
            </a:r>
            <a:endParaRPr lang="en-US" dirty="0" smtClean="0"/>
          </a:p>
          <a:p>
            <a:r>
              <a:rPr lang="en-US" dirty="0" smtClean="0"/>
              <a:t>{ T.name | Author(T) AND </a:t>
            </a:r>
            <a:r>
              <a:rPr lang="en-US" dirty="0" err="1" smtClean="0"/>
              <a:t>T.article</a:t>
            </a:r>
            <a:r>
              <a:rPr lang="en-US" dirty="0" smtClean="0"/>
              <a:t> = 'database' }  </a:t>
            </a:r>
          </a:p>
          <a:p>
            <a:r>
              <a:rPr lang="en-US" b="1" dirty="0" smtClean="0"/>
              <a:t>OUTPUT:</a:t>
            </a:r>
            <a:r>
              <a:rPr lang="en-US" dirty="0" smtClean="0"/>
              <a:t> This query selects the </a:t>
            </a:r>
            <a:r>
              <a:rPr lang="en-US" dirty="0" err="1" smtClean="0"/>
              <a:t>tuples</a:t>
            </a:r>
            <a:r>
              <a:rPr lang="en-US" dirty="0" smtClean="0"/>
              <a:t> from the AUTHOR relation. It returns a </a:t>
            </a:r>
            <a:r>
              <a:rPr lang="en-US" dirty="0" err="1" smtClean="0"/>
              <a:t>tuple</a:t>
            </a:r>
            <a:r>
              <a:rPr lang="en-US" dirty="0" smtClean="0"/>
              <a:t> with 'name' from Author who has written an article on 'database'.</a:t>
            </a:r>
          </a:p>
          <a:p>
            <a:r>
              <a:rPr lang="en-US" dirty="0" smtClean="0"/>
              <a:t>TRC (</a:t>
            </a:r>
            <a:r>
              <a:rPr lang="en-US" dirty="0" err="1" smtClean="0"/>
              <a:t>tuple</a:t>
            </a:r>
            <a:r>
              <a:rPr lang="en-US" dirty="0" smtClean="0"/>
              <a:t> relation calculus) can be quantified. In TRC, we can use Existential (∃) and Universal Quantifiers (∀).</a:t>
            </a:r>
          </a:p>
          <a:p>
            <a:r>
              <a:rPr lang="en-US" b="1" dirty="0" smtClean="0"/>
              <a:t>For example:</a:t>
            </a:r>
            <a:endParaRPr lang="en-US" dirty="0" smtClean="0"/>
          </a:p>
          <a:p>
            <a:r>
              <a:rPr lang="en-US" dirty="0" smtClean="0"/>
              <a:t>{ R| ∃T ∈ Authors(</a:t>
            </a:r>
            <a:r>
              <a:rPr lang="en-US" dirty="0" err="1" smtClean="0"/>
              <a:t>T.article</a:t>
            </a:r>
            <a:r>
              <a:rPr lang="en-US" dirty="0" smtClean="0"/>
              <a:t>='database' AND R.name=T.name)}  </a:t>
            </a:r>
          </a:p>
          <a:p>
            <a:r>
              <a:rPr lang="en-US" b="1" dirty="0" smtClean="0"/>
              <a:t>Output:</a:t>
            </a:r>
            <a:r>
              <a:rPr lang="en-US" dirty="0" smtClean="0"/>
              <a:t> This query will yield the same result as the previous one.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763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 </a:t>
            </a:r>
            <a:r>
              <a:rPr lang="en-US" sz="2800" b="1" dirty="0" smtClean="0"/>
              <a:t>Domain Relational Calculus (DRC)</a:t>
            </a:r>
            <a:endParaRPr lang="en-US" b="1" dirty="0" smtClean="0"/>
          </a:p>
          <a:p>
            <a:r>
              <a:rPr lang="en-US" dirty="0" smtClean="0"/>
              <a:t>The second form of relation is known as Domain relational calculus. In domain relational calculus, filtering variable uses the domain of attributes.</a:t>
            </a:r>
          </a:p>
          <a:p>
            <a:r>
              <a:rPr lang="en-US" dirty="0" smtClean="0"/>
              <a:t>Domain relational calculus uses the same operators as </a:t>
            </a:r>
            <a:r>
              <a:rPr lang="en-US" dirty="0" err="1" smtClean="0"/>
              <a:t>tuple</a:t>
            </a:r>
            <a:r>
              <a:rPr lang="en-US" dirty="0" smtClean="0"/>
              <a:t> calculus. It uses logical connectives ∧ (and), ∨ (or) and ┓ (not).</a:t>
            </a:r>
          </a:p>
          <a:p>
            <a:r>
              <a:rPr lang="en-US" dirty="0" smtClean="0"/>
              <a:t>It uses Existential (∃) and Universal Quantifiers (∀) to bind the variable.</a:t>
            </a:r>
          </a:p>
          <a:p>
            <a:r>
              <a:rPr lang="en-US" b="1" dirty="0" smtClean="0"/>
              <a:t>Notation:</a:t>
            </a:r>
            <a:endParaRPr lang="en-US" dirty="0" smtClean="0"/>
          </a:p>
          <a:p>
            <a:r>
              <a:rPr lang="en-US" dirty="0" smtClean="0"/>
              <a:t>{ a1, a2, a3, ..., an | P (a1, a2, a3, ... ,an)}  </a:t>
            </a:r>
          </a:p>
          <a:p>
            <a:r>
              <a:rPr lang="en-US" dirty="0" smtClean="0"/>
              <a:t>Where</a:t>
            </a:r>
          </a:p>
          <a:p>
            <a:r>
              <a:rPr lang="en-US" b="1" dirty="0" smtClean="0"/>
              <a:t>a1, a2</a:t>
            </a:r>
            <a:r>
              <a:rPr lang="en-US" dirty="0" smtClean="0"/>
              <a:t> are attributes</a:t>
            </a:r>
            <a:br>
              <a:rPr lang="en-US" dirty="0" smtClean="0"/>
            </a:br>
            <a:r>
              <a:rPr lang="en-US" b="1" dirty="0" smtClean="0"/>
              <a:t>P</a:t>
            </a:r>
            <a:r>
              <a:rPr lang="en-US" dirty="0" smtClean="0"/>
              <a:t> stands for formula built by inner attributes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3581400"/>
            <a:ext cx="815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For example:</a:t>
            </a:r>
            <a:endParaRPr lang="en-US" dirty="0" smtClean="0"/>
          </a:p>
          <a:p>
            <a:r>
              <a:rPr lang="en-US" dirty="0" smtClean="0"/>
              <a:t>{&lt; article, page, subject &gt; |  ∈ </a:t>
            </a:r>
            <a:r>
              <a:rPr lang="en-US" dirty="0" err="1" smtClean="0"/>
              <a:t>javatpoint</a:t>
            </a:r>
            <a:r>
              <a:rPr lang="en-US" dirty="0" smtClean="0"/>
              <a:t> ∧ subject = 'database'}  </a:t>
            </a:r>
          </a:p>
          <a:p>
            <a:r>
              <a:rPr lang="en-US" b="1" dirty="0" smtClean="0"/>
              <a:t>Output:</a:t>
            </a:r>
            <a:r>
              <a:rPr lang="en-US" dirty="0" smtClean="0"/>
              <a:t> This query will yield the article, page, and subject from the relational </a:t>
            </a:r>
            <a:r>
              <a:rPr lang="en-US" dirty="0" err="1" smtClean="0"/>
              <a:t>javatpoint</a:t>
            </a:r>
            <a:r>
              <a:rPr lang="en-US" dirty="0" smtClean="0"/>
              <a:t>, where the subject is a database.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47755"/>
              </p:ext>
            </p:extLst>
          </p:nvPr>
        </p:nvGraphicFramePr>
        <p:xfrm>
          <a:off x="152397" y="228602"/>
          <a:ext cx="8915402" cy="6629396"/>
        </p:xfrm>
        <a:graphic>
          <a:graphicData uri="http://schemas.openxmlformats.org/drawingml/2006/table">
            <a:tbl>
              <a:tblPr/>
              <a:tblGrid>
                <a:gridCol w="4457701"/>
                <a:gridCol w="4457701"/>
              </a:tblGrid>
              <a:tr h="62029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dirty="0"/>
                        <a:t>Tuple Relational Calculus (TRC)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dirty="0"/>
                        <a:t>Domain Relational Calculus (DRC)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00797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/>
                        <a:t>In TRS, the variables represent the tuples from specified relation.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/>
                        <a:t>In DRS, the variables represent the value drawn from specified domain.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3104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/>
                        <a:t>A tuple is a single element of relation</a:t>
                      </a:r>
                      <a:r>
                        <a:rPr lang="en-US" sz="1800" b="0" dirty="0" smtClean="0"/>
                        <a:t>. In </a:t>
                      </a:r>
                      <a:r>
                        <a:rPr lang="en-US" sz="1800" b="0" dirty="0"/>
                        <a:t>database term, it is a row.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/>
                        <a:t>A domain is equivalent to column data type and any constraints on value of data.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00797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/>
                        <a:t>In this filtering variable uses tuple of relation.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/>
                        <a:t>In this filtering is done based on the domain of attributes.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31048">
                <a:tc>
                  <a:txBody>
                    <a:bodyPr/>
                    <a:lstStyle/>
                    <a:p>
                      <a:pPr algn="l" fontAlgn="base"/>
                      <a:r>
                        <a:rPr lang="fr-FR" sz="1800" b="0"/>
                        <a:t>Notation :</a:t>
                      </a:r>
                      <a:br>
                        <a:rPr lang="fr-FR" sz="1800" b="0"/>
                      </a:br>
                      <a:r>
                        <a:rPr lang="fr-FR" sz="1800" b="0"/>
                        <a:t>{T | P (T)} or {T | Condition (T)}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/>
                        <a:t>Notation :</a:t>
                      </a:r>
                      <a:br>
                        <a:rPr lang="en-US" sz="1800" b="0" dirty="0"/>
                      </a:br>
                      <a:r>
                        <a:rPr lang="en-US" sz="1800" b="0" dirty="0"/>
                        <a:t>{ a1, a2, a3, …, an | P (a1, a2, a3, …, an)}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3104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/>
                        <a:t>Example :</a:t>
                      </a:r>
                      <a:br>
                        <a:rPr lang="en-US" sz="1800" b="0"/>
                      </a:br>
                      <a:r>
                        <a:rPr lang="en-US" sz="1800" b="0"/>
                        <a:t>{T | EMPLOYEE (T) AND T.DEPT_ID = 10}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dirty="0"/>
                        <a:t>Example :</a:t>
                      </a:r>
                      <a:br>
                        <a:rPr lang="en-US" sz="1800" b="0" dirty="0"/>
                      </a:br>
                      <a:r>
                        <a:rPr lang="en-US" sz="1800" b="0" dirty="0"/>
                        <a:t>{ | &lt; EMPLOYEE &gt; DEPT_ID = 10 }</a:t>
                      </a:r>
                    </a:p>
                  </a:txBody>
                  <a:tcPr marL="76200" marR="76200" marT="106680" marB="1066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Types of Relational operation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C:\Users\Shivani\Desktop\dbms\dbms-relational-algebra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772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2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6"/>
    </mc:Choice>
    <mc:Fallback xmlns="">
      <p:transition spd="slow" advTm="1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 Operation: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select operation selects tuples that satisfy a given predicate.</a:t>
            </a:r>
          </a:p>
          <a:p>
            <a:r>
              <a:rPr lang="en-US" dirty="0"/>
              <a:t>It is denoted by sigma (σ).</a:t>
            </a:r>
          </a:p>
          <a:p>
            <a:r>
              <a:rPr lang="en-US" dirty="0"/>
              <a:t>Notation:  σ p(r)  </a:t>
            </a:r>
          </a:p>
          <a:p>
            <a:pPr marL="0" indent="0">
              <a:buNone/>
            </a:pPr>
            <a:r>
              <a:rPr lang="en-US" b="1" dirty="0"/>
              <a:t>Where:</a:t>
            </a:r>
            <a:endParaRPr lang="en-US" dirty="0"/>
          </a:p>
          <a:p>
            <a:r>
              <a:rPr lang="en-US" b="1" dirty="0"/>
              <a:t>σ</a:t>
            </a:r>
            <a:r>
              <a:rPr lang="en-US" dirty="0"/>
              <a:t> is used for selection prediction</a:t>
            </a:r>
            <a:br>
              <a:rPr lang="en-US" dirty="0"/>
            </a:br>
            <a:r>
              <a:rPr lang="en-US" b="1" dirty="0"/>
              <a:t>r</a:t>
            </a:r>
            <a:r>
              <a:rPr lang="en-US" dirty="0"/>
              <a:t> is used for relation</a:t>
            </a:r>
            <a:br>
              <a:rPr lang="en-US" dirty="0"/>
            </a:br>
            <a:r>
              <a:rPr lang="en-US" b="1" dirty="0"/>
              <a:t>p</a:t>
            </a:r>
            <a:r>
              <a:rPr lang="en-US" dirty="0"/>
              <a:t> is used as a propositional logic formula which may use connectors like: AND OR and NOT. These relational can use as relational operators like =, ≠, ≥, &lt;, &gt;, ≤.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3"/>
    </mc:Choice>
    <mc:Fallback xmlns="">
      <p:transition spd="slow" advTm="3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For example: LOAN Relation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079181"/>
              </p:ext>
            </p:extLst>
          </p:nvPr>
        </p:nvGraphicFramePr>
        <p:xfrm>
          <a:off x="990600" y="1228033"/>
          <a:ext cx="7467600" cy="3482512"/>
        </p:xfrm>
        <a:graphic>
          <a:graphicData uri="http://schemas.openxmlformats.org/drawingml/2006/table">
            <a:tbl>
              <a:tblPr/>
              <a:tblGrid>
                <a:gridCol w="2489200"/>
                <a:gridCol w="2489200"/>
                <a:gridCol w="2489200"/>
              </a:tblGrid>
              <a:tr h="37189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BRANCH_NAME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A06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6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6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LOAN_NO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A06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6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6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AMOUNT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A06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6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6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315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Downtown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L-17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1000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5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Redwood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L-23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2000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315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Perryride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L-15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1500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5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Downtown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L-14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1500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315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Mianus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L-13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500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5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Roundhill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L-11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900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315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Perryride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L-16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1300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"/>
    </mc:Choice>
    <mc:Fallback xmlns="">
      <p:transition spd="slow" advTm="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Input: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σ BRANCH_NAME="</a:t>
            </a:r>
            <a:r>
              <a:rPr lang="en-US" dirty="0" err="1"/>
              <a:t>perryride</a:t>
            </a:r>
            <a:r>
              <a:rPr lang="en-US" dirty="0"/>
              <a:t>" (LOAN)  </a:t>
            </a:r>
            <a:endParaRPr lang="en-US" dirty="0" smtClean="0"/>
          </a:p>
          <a:p>
            <a:r>
              <a:rPr lang="en-US" dirty="0" smtClean="0"/>
              <a:t>OUTPUT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014527"/>
              </p:ext>
            </p:extLst>
          </p:nvPr>
        </p:nvGraphicFramePr>
        <p:xfrm>
          <a:off x="457200" y="4114800"/>
          <a:ext cx="8229600" cy="1353292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BRANCH_NAME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B0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LOAN_NO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B0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AMOUNT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B0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26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Perryride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L-15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1500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Perryride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L-16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1300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1"/>
    </mc:Choice>
    <mc:Fallback xmlns="">
      <p:transition spd="slow" advTm="2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operation shows the list of those attributes that we wish to appear in the result. Rest of the attributes are eliminated from the table.</a:t>
            </a:r>
          </a:p>
          <a:p>
            <a:r>
              <a:rPr lang="en-US" dirty="0"/>
              <a:t>It is denoted by ∏.</a:t>
            </a:r>
          </a:p>
          <a:p>
            <a:r>
              <a:rPr lang="en-US" dirty="0"/>
              <a:t>Notation: ∏ A1, A2, An (r)   </a:t>
            </a:r>
          </a:p>
          <a:p>
            <a:pPr marL="0" indent="0">
              <a:buNone/>
            </a:pPr>
            <a:r>
              <a:rPr lang="en-US" b="1" dirty="0"/>
              <a:t>Where</a:t>
            </a:r>
            <a:endParaRPr lang="en-US" dirty="0"/>
          </a:p>
          <a:p>
            <a:r>
              <a:rPr lang="en-US" b="1" dirty="0"/>
              <a:t>A1</a:t>
            </a:r>
            <a:r>
              <a:rPr lang="en-US" dirty="0"/>
              <a:t>, </a:t>
            </a:r>
            <a:r>
              <a:rPr lang="en-US" b="1" dirty="0"/>
              <a:t>A2</a:t>
            </a:r>
            <a:r>
              <a:rPr lang="en-US" dirty="0"/>
              <a:t>, </a:t>
            </a:r>
            <a:r>
              <a:rPr lang="en-US" b="1" dirty="0"/>
              <a:t>A3</a:t>
            </a:r>
            <a:r>
              <a:rPr lang="en-US" dirty="0"/>
              <a:t> is used as an attribute name of relation </a:t>
            </a:r>
            <a:r>
              <a:rPr lang="en-US" b="1" dirty="0"/>
              <a:t>r</a:t>
            </a:r>
            <a:r>
              <a:rPr lang="en-US" dirty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3"/>
    </mc:Choice>
    <mc:Fallback xmlns="">
      <p:transition spd="slow" advTm="2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Example: CUSTOMER RELATION</a:t>
            </a:r>
            <a:r>
              <a:rPr kumimoji="0" lang="en-US" sz="8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334847"/>
          <a:ext cx="8229600" cy="3056668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30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STREET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30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CITY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30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Jones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Main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Harrison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North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Rye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Hays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Main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Harrison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Curry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North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Rye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Johnson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Alma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Brooklyn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Brooks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Senator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Brooklyn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4"/>
    </mc:Choice>
    <mc:Fallback xmlns="">
      <p:transition spd="slow" advTm="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804482"/>
              </p:ext>
            </p:extLst>
          </p:nvPr>
        </p:nvGraphicFramePr>
        <p:xfrm>
          <a:off x="609600" y="3276600"/>
          <a:ext cx="8229600" cy="3056668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5000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NAME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70B0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B0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B0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CITY</a:t>
                      </a:r>
                    </a:p>
                  </a:txBody>
                  <a:tcPr marL="113642" marR="113642" marT="113642" marB="113642">
                    <a:lnL w="9525" cap="flat" cmpd="sng" algn="ctr">
                      <a:solidFill>
                        <a:srgbClr val="70B0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B0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B0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CBE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Jones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Harrison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Smith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Rye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Hays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Harrison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Curry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Rye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Johnson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Brooklyn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42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Brooks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Brooklyn</a:t>
                      </a:r>
                    </a:p>
                  </a:txBody>
                  <a:tcPr marL="75762" marR="75762" marT="75762" marB="75762">
                    <a:lnL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B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800" y="609605"/>
            <a:ext cx="685800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Input: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∏ NAME, CITY (CUSTOMER)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sz="24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Output: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2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1"/>
    </mc:Choice>
    <mc:Fallback xmlns="">
      <p:transition spd="slow" advTm="14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105</TotalTime>
  <Words>793</Words>
  <Application>Microsoft Office PowerPoint</Application>
  <PresentationFormat>On-screen Show (4:3)</PresentationFormat>
  <Paragraphs>308</Paragraphs>
  <Slides>25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UNIT-2.2 RELATIONAL ALGEBRA</vt:lpstr>
      <vt:lpstr>Relational Algebra </vt:lpstr>
      <vt:lpstr>Types of Relational operation </vt:lpstr>
      <vt:lpstr>Select Operation: </vt:lpstr>
      <vt:lpstr>For example: LOAN Relation</vt:lpstr>
      <vt:lpstr>RESULT</vt:lpstr>
      <vt:lpstr>Project Operation</vt:lpstr>
      <vt:lpstr>Example: CUSTOMER RELATION </vt:lpstr>
      <vt:lpstr>PowerPoint Presentation</vt:lpstr>
      <vt:lpstr>Union Operation: </vt:lpstr>
      <vt:lpstr>Example:   DEPOSITOR RELATION </vt:lpstr>
      <vt:lpstr>PowerPoint Presentation</vt:lpstr>
      <vt:lpstr>PowerPoint Presentation</vt:lpstr>
      <vt:lpstr>Set Intersection: </vt:lpstr>
      <vt:lpstr>PowerPoint Presentation</vt:lpstr>
      <vt:lpstr>Set Difference: </vt:lpstr>
      <vt:lpstr>Example: Using the above DEPOSITOR table and BORROW table</vt:lpstr>
      <vt:lpstr> Cartesian product </vt:lpstr>
      <vt:lpstr>PowerPoint Presentation</vt:lpstr>
      <vt:lpstr>PowerPoint Presentation</vt:lpstr>
      <vt:lpstr>Rename Operation 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UNIT-2.2 RELATIONAL ALGEBRA, RELATIONAL CALCULUS, TUPLE CALCULUS, DOMAIN CALCULUS</dc:title>
  <dc:creator>Shivani</dc:creator>
  <cp:lastModifiedBy>vedant</cp:lastModifiedBy>
  <cp:revision>12</cp:revision>
  <dcterms:created xsi:type="dcterms:W3CDTF">2020-08-28T08:40:43Z</dcterms:created>
  <dcterms:modified xsi:type="dcterms:W3CDTF">2022-09-26T07:09:54Z</dcterms:modified>
</cp:coreProperties>
</file>